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55.xml" ContentType="application/vnd.openxmlformats-officedocument.presentationml.slide+xml"/>
  <Override PartName="/ppt/diagrams/data1.xml" ContentType="application/vnd.openxmlformats-officedocument.drawingml.diagramData+xml"/>
  <Override PartName="/ppt/slides/slide56.xml" ContentType="application/vnd.openxmlformats-officedocument.presentationml.slide+xml"/>
  <Override PartName="/ppt/presentation.xml" ContentType="application/vnd.openxmlformats-officedocument.presentationml.presentation.main+xml"/>
  <Override PartName="/ppt/slides/slide5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3.xml" ContentType="application/vnd.openxmlformats-officedocument.presentationml.slide+xml"/>
  <Override PartName="/ppt/slides/slide42.xml" ContentType="application/vnd.openxmlformats-officedocument.presentationml.slide+xml"/>
  <Override PartName="/ppt/slides/slide28.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3.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1.xml" ContentType="application/vnd.openxmlformats-officedocument.presentationml.notesSlide+xml"/>
  <Override PartName="/ppt/notesSlides/notesSlide49.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52.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0.xml" ContentType="application/vnd.openxmlformats-officedocument.theme+xml"/>
  <Override PartName="/ppt/diagrams/drawing1.xml" ContentType="application/vnd.ms-office.drawingml.diagramDrawing+xml"/>
  <Override PartName="/ppt/theme/theme8.xml" ContentType="application/vnd.openxmlformats-officedocument.theme+xml"/>
  <Override PartName="/ppt/theme/theme9.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4.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10" r:id="rId2"/>
    <p:sldMasterId id="2147483720" r:id="rId3"/>
    <p:sldMasterId id="2147483735" r:id="rId4"/>
    <p:sldMasterId id="2147483754" r:id="rId5"/>
    <p:sldMasterId id="2147483763" r:id="rId6"/>
    <p:sldMasterId id="2147483769" r:id="rId7"/>
    <p:sldMasterId id="2147483777" r:id="rId8"/>
  </p:sldMasterIdLst>
  <p:notesMasterIdLst>
    <p:notesMasterId r:id="rId65"/>
  </p:notesMasterIdLst>
  <p:handoutMasterIdLst>
    <p:handoutMasterId r:id="rId66"/>
  </p:handoutMasterIdLst>
  <p:sldIdLst>
    <p:sldId id="668" r:id="rId9"/>
    <p:sldId id="512" r:id="rId10"/>
    <p:sldId id="647" r:id="rId11"/>
    <p:sldId id="648" r:id="rId12"/>
    <p:sldId id="649" r:id="rId13"/>
    <p:sldId id="605" r:id="rId14"/>
    <p:sldId id="606" r:id="rId15"/>
    <p:sldId id="650" r:id="rId16"/>
    <p:sldId id="715" r:id="rId17"/>
    <p:sldId id="651" r:id="rId18"/>
    <p:sldId id="610" r:id="rId19"/>
    <p:sldId id="662" r:id="rId20"/>
    <p:sldId id="719" r:id="rId21"/>
    <p:sldId id="711" r:id="rId22"/>
    <p:sldId id="712" r:id="rId23"/>
    <p:sldId id="720" r:id="rId24"/>
    <p:sldId id="675" r:id="rId25"/>
    <p:sldId id="690" r:id="rId26"/>
    <p:sldId id="676" r:id="rId27"/>
    <p:sldId id="683" r:id="rId28"/>
    <p:sldId id="721" r:id="rId29"/>
    <p:sldId id="713" r:id="rId30"/>
    <p:sldId id="714" r:id="rId31"/>
    <p:sldId id="677" r:id="rId32"/>
    <p:sldId id="678" r:id="rId33"/>
    <p:sldId id="680" r:id="rId34"/>
    <p:sldId id="722" r:id="rId35"/>
    <p:sldId id="725" r:id="rId36"/>
    <p:sldId id="688" r:id="rId37"/>
    <p:sldId id="689" r:id="rId38"/>
    <p:sldId id="691" r:id="rId39"/>
    <p:sldId id="692" r:id="rId40"/>
    <p:sldId id="693" r:id="rId41"/>
    <p:sldId id="723" r:id="rId42"/>
    <p:sldId id="670" r:id="rId43"/>
    <p:sldId id="695" r:id="rId44"/>
    <p:sldId id="696" r:id="rId45"/>
    <p:sldId id="697" r:id="rId46"/>
    <p:sldId id="698" r:id="rId47"/>
    <p:sldId id="699" r:id="rId48"/>
    <p:sldId id="700" r:id="rId49"/>
    <p:sldId id="701" r:id="rId50"/>
    <p:sldId id="702" r:id="rId51"/>
    <p:sldId id="703" r:id="rId52"/>
    <p:sldId id="704" r:id="rId53"/>
    <p:sldId id="705" r:id="rId54"/>
    <p:sldId id="706" r:id="rId55"/>
    <p:sldId id="665" r:id="rId56"/>
    <p:sldId id="716" r:id="rId57"/>
    <p:sldId id="717" r:id="rId58"/>
    <p:sldId id="710" r:id="rId59"/>
    <p:sldId id="666" r:id="rId60"/>
    <p:sldId id="724" r:id="rId61"/>
    <p:sldId id="617" r:id="rId62"/>
    <p:sldId id="543" r:id="rId63"/>
    <p:sldId id="576" r:id="rId6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22"/>
    <a:srgbClr val="638147"/>
    <a:srgbClr val="3A7675"/>
    <a:srgbClr val="58713F"/>
    <a:srgbClr val="76A48E"/>
    <a:srgbClr val="83C986"/>
    <a:srgbClr val="CCECFF"/>
    <a:srgbClr val="5E7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120" autoAdjust="0"/>
    <p:restoredTop sz="75273" autoAdjust="0"/>
  </p:normalViewPr>
  <p:slideViewPr>
    <p:cSldViewPr>
      <p:cViewPr varScale="1">
        <p:scale>
          <a:sx n="63" d="100"/>
          <a:sy n="63" d="100"/>
        </p:scale>
        <p:origin x="869"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1334"/>
    </p:cViewPr>
  </p:sorterViewPr>
  <p:notesViewPr>
    <p:cSldViewPr>
      <p:cViewPr varScale="1">
        <p:scale>
          <a:sx n="70" d="100"/>
          <a:sy n="70" d="100"/>
        </p:scale>
        <p:origin x="413"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73"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98889-C188-4161-99C7-C9F6C4C39A0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A0F3A9A-00FD-48FA-8518-FFA14F12F3F9}">
      <dgm:prSet phldrT="[Text]" custT="1"/>
      <dgm:spPr/>
      <dgm:t>
        <a:bodyPr/>
        <a:lstStyle/>
        <a:p>
          <a:pPr>
            <a:spcAft>
              <a:spcPts val="600"/>
            </a:spcAft>
          </a:pPr>
          <a:r>
            <a:rPr lang="en-US" sz="2800" dirty="0"/>
            <a:t>Service</a:t>
          </a:r>
        </a:p>
        <a:p>
          <a:pPr>
            <a:spcAft>
              <a:spcPts val="600"/>
            </a:spcAft>
          </a:pPr>
          <a:r>
            <a:rPr lang="en-US" sz="2800" dirty="0"/>
            <a:t>Credit</a:t>
          </a:r>
        </a:p>
      </dgm:t>
    </dgm:pt>
    <dgm:pt modelId="{75749351-92E6-41EC-A2D8-73BB0516F91B}" type="parTrans" cxnId="{5E488305-E99E-47E1-B5B5-634A814C06EC}">
      <dgm:prSet/>
      <dgm:spPr/>
      <dgm:t>
        <a:bodyPr/>
        <a:lstStyle/>
        <a:p>
          <a:endParaRPr lang="en-US"/>
        </a:p>
      </dgm:t>
    </dgm:pt>
    <dgm:pt modelId="{DB37266D-B6ED-4EE5-841C-BF56A215348C}" type="sibTrans" cxnId="{5E488305-E99E-47E1-B5B5-634A814C06EC}">
      <dgm:prSet/>
      <dgm:spPr/>
      <dgm:t>
        <a:bodyPr/>
        <a:lstStyle/>
        <a:p>
          <a:endParaRPr lang="en-US"/>
        </a:p>
      </dgm:t>
    </dgm:pt>
    <dgm:pt modelId="{EE68E767-280B-42D0-A1B3-2F8593E63A0A}">
      <dgm:prSet phldrT="[Text]" custT="1"/>
      <dgm:spPr/>
      <dgm:t>
        <a:bodyPr/>
        <a:lstStyle/>
        <a:p>
          <a:pPr>
            <a:spcAft>
              <a:spcPts val="600"/>
            </a:spcAft>
          </a:pPr>
          <a:r>
            <a:rPr lang="en-US" sz="2800" dirty="0"/>
            <a:t>Final </a:t>
          </a:r>
        </a:p>
        <a:p>
          <a:pPr>
            <a:spcAft>
              <a:spcPts val="600"/>
            </a:spcAft>
          </a:pPr>
          <a:r>
            <a:rPr lang="en-US" sz="2500" dirty="0"/>
            <a:t>Compensation</a:t>
          </a:r>
        </a:p>
      </dgm:t>
    </dgm:pt>
    <dgm:pt modelId="{CB1E7696-5970-4F85-8BAF-8801175B8FB4}" type="parTrans" cxnId="{23ADC40B-0DFB-4D7A-8318-DD99A08257F3}">
      <dgm:prSet/>
      <dgm:spPr/>
      <dgm:t>
        <a:bodyPr/>
        <a:lstStyle/>
        <a:p>
          <a:endParaRPr lang="en-US"/>
        </a:p>
      </dgm:t>
    </dgm:pt>
    <dgm:pt modelId="{60AF2A44-E3A9-4F99-A7A5-A62A52FB8953}" type="sibTrans" cxnId="{23ADC40B-0DFB-4D7A-8318-DD99A08257F3}">
      <dgm:prSet/>
      <dgm:spPr/>
      <dgm:t>
        <a:bodyPr/>
        <a:lstStyle/>
        <a:p>
          <a:endParaRPr lang="en-US"/>
        </a:p>
      </dgm:t>
    </dgm:pt>
    <dgm:pt modelId="{DB98924E-57F4-4EEF-A807-DEBB66CFB9E2}">
      <dgm:prSet phldrT="[Text]" custT="1"/>
      <dgm:spPr/>
      <dgm:t>
        <a:bodyPr/>
        <a:lstStyle/>
        <a:p>
          <a:pPr>
            <a:spcAft>
              <a:spcPts val="600"/>
            </a:spcAft>
          </a:pPr>
          <a:r>
            <a:rPr lang="en-US" sz="2800" dirty="0"/>
            <a:t>Benefit </a:t>
          </a:r>
        </a:p>
        <a:p>
          <a:pPr>
            <a:spcAft>
              <a:spcPts val="600"/>
            </a:spcAft>
          </a:pPr>
          <a:r>
            <a:rPr lang="en-US" sz="2800" dirty="0"/>
            <a:t>Factor</a:t>
          </a:r>
        </a:p>
      </dgm:t>
    </dgm:pt>
    <dgm:pt modelId="{CBA535F2-1B9C-4691-BA77-A40A35E2BBA1}" type="parTrans" cxnId="{0769E18B-A567-49F2-8266-78CD48CE67E1}">
      <dgm:prSet/>
      <dgm:spPr/>
      <dgm:t>
        <a:bodyPr/>
        <a:lstStyle/>
        <a:p>
          <a:endParaRPr lang="en-US"/>
        </a:p>
      </dgm:t>
    </dgm:pt>
    <dgm:pt modelId="{BDEFA6DB-0481-4C4C-9859-1FC3DF50119D}" type="sibTrans" cxnId="{0769E18B-A567-49F2-8266-78CD48CE67E1}">
      <dgm:prSet/>
      <dgm:spPr/>
      <dgm:t>
        <a:bodyPr/>
        <a:lstStyle/>
        <a:p>
          <a:endParaRPr lang="en-US"/>
        </a:p>
      </dgm:t>
    </dgm:pt>
    <dgm:pt modelId="{3FDA5FC1-1ED4-429E-B48F-DF25984F8629}" type="pres">
      <dgm:prSet presAssocID="{1FD98889-C188-4161-99C7-C9F6C4C39A02}" presName="CompostProcess" presStyleCnt="0">
        <dgm:presLayoutVars>
          <dgm:dir/>
          <dgm:resizeHandles val="exact"/>
        </dgm:presLayoutVars>
      </dgm:prSet>
      <dgm:spPr/>
    </dgm:pt>
    <dgm:pt modelId="{BCDDA858-0ADB-4B3C-8717-E21F94EDBD90}" type="pres">
      <dgm:prSet presAssocID="{1FD98889-C188-4161-99C7-C9F6C4C39A02}" presName="arrow" presStyleLbl="bgShp" presStyleIdx="0" presStyleCnt="1"/>
      <dgm:spPr>
        <a:noFill/>
      </dgm:spPr>
    </dgm:pt>
    <dgm:pt modelId="{3A85F6A5-6043-4884-A732-5E7369E54134}" type="pres">
      <dgm:prSet presAssocID="{1FD98889-C188-4161-99C7-C9F6C4C39A02}" presName="linearProcess" presStyleCnt="0"/>
      <dgm:spPr/>
    </dgm:pt>
    <dgm:pt modelId="{74A43120-066E-4ED4-9630-40007B8C7E65}" type="pres">
      <dgm:prSet presAssocID="{DA0F3A9A-00FD-48FA-8518-FFA14F12F3F9}" presName="textNode" presStyleLbl="node1" presStyleIdx="0" presStyleCnt="3" custScaleX="83325" custScaleY="77838">
        <dgm:presLayoutVars>
          <dgm:bulletEnabled val="1"/>
        </dgm:presLayoutVars>
      </dgm:prSet>
      <dgm:spPr/>
    </dgm:pt>
    <dgm:pt modelId="{E41E87BF-B5A8-45FB-A099-688771B44CB1}" type="pres">
      <dgm:prSet presAssocID="{DB37266D-B6ED-4EE5-841C-BF56A215348C}" presName="sibTrans" presStyleCnt="0"/>
      <dgm:spPr/>
    </dgm:pt>
    <dgm:pt modelId="{E8D8A9F1-3578-434A-941F-2D6676031502}" type="pres">
      <dgm:prSet presAssocID="{DB98924E-57F4-4EEF-A807-DEBB66CFB9E2}" presName="textNode" presStyleLbl="node1" presStyleIdx="1" presStyleCnt="3" custScaleX="83440" custScaleY="77838">
        <dgm:presLayoutVars>
          <dgm:bulletEnabled val="1"/>
        </dgm:presLayoutVars>
      </dgm:prSet>
      <dgm:spPr/>
    </dgm:pt>
    <dgm:pt modelId="{709CB376-72C9-4025-8EB0-E6F68D0020BE}" type="pres">
      <dgm:prSet presAssocID="{BDEFA6DB-0481-4C4C-9859-1FC3DF50119D}" presName="sibTrans" presStyleCnt="0"/>
      <dgm:spPr/>
    </dgm:pt>
    <dgm:pt modelId="{3CF64C1E-8EF6-45AC-8821-C2C00439D684}" type="pres">
      <dgm:prSet presAssocID="{EE68E767-280B-42D0-A1B3-2F8593E63A0A}" presName="textNode" presStyleLbl="node1" presStyleIdx="2" presStyleCnt="3" custScaleX="78775" custScaleY="77838">
        <dgm:presLayoutVars>
          <dgm:bulletEnabled val="1"/>
        </dgm:presLayoutVars>
      </dgm:prSet>
      <dgm:spPr/>
    </dgm:pt>
  </dgm:ptLst>
  <dgm:cxnLst>
    <dgm:cxn modelId="{5E488305-E99E-47E1-B5B5-634A814C06EC}" srcId="{1FD98889-C188-4161-99C7-C9F6C4C39A02}" destId="{DA0F3A9A-00FD-48FA-8518-FFA14F12F3F9}" srcOrd="0" destOrd="0" parTransId="{75749351-92E6-41EC-A2D8-73BB0516F91B}" sibTransId="{DB37266D-B6ED-4EE5-841C-BF56A215348C}"/>
    <dgm:cxn modelId="{23ADC40B-0DFB-4D7A-8318-DD99A08257F3}" srcId="{1FD98889-C188-4161-99C7-C9F6C4C39A02}" destId="{EE68E767-280B-42D0-A1B3-2F8593E63A0A}" srcOrd="2" destOrd="0" parTransId="{CB1E7696-5970-4F85-8BAF-8801175B8FB4}" sibTransId="{60AF2A44-E3A9-4F99-A7A5-A62A52FB8953}"/>
    <dgm:cxn modelId="{749AF81D-1903-44E5-9E99-85F6D4957141}" type="presOf" srcId="{DA0F3A9A-00FD-48FA-8518-FFA14F12F3F9}" destId="{74A43120-066E-4ED4-9630-40007B8C7E65}" srcOrd="0" destOrd="0" presId="urn:microsoft.com/office/officeart/2005/8/layout/hProcess9"/>
    <dgm:cxn modelId="{B34B264A-4DB9-4F48-97EE-04BA4FC1A903}" type="presOf" srcId="{DB98924E-57F4-4EEF-A807-DEBB66CFB9E2}" destId="{E8D8A9F1-3578-434A-941F-2D6676031502}" srcOrd="0" destOrd="0" presId="urn:microsoft.com/office/officeart/2005/8/layout/hProcess9"/>
    <dgm:cxn modelId="{54F01B79-120E-4C96-8AD6-E799709D832E}" type="presOf" srcId="{EE68E767-280B-42D0-A1B3-2F8593E63A0A}" destId="{3CF64C1E-8EF6-45AC-8821-C2C00439D684}" srcOrd="0" destOrd="0" presId="urn:microsoft.com/office/officeart/2005/8/layout/hProcess9"/>
    <dgm:cxn modelId="{0769E18B-A567-49F2-8266-78CD48CE67E1}" srcId="{1FD98889-C188-4161-99C7-C9F6C4C39A02}" destId="{DB98924E-57F4-4EEF-A807-DEBB66CFB9E2}" srcOrd="1" destOrd="0" parTransId="{CBA535F2-1B9C-4691-BA77-A40A35E2BBA1}" sibTransId="{BDEFA6DB-0481-4C4C-9859-1FC3DF50119D}"/>
    <dgm:cxn modelId="{A69161A9-D339-4AD4-B492-44EE92999FE0}" type="presOf" srcId="{1FD98889-C188-4161-99C7-C9F6C4C39A02}" destId="{3FDA5FC1-1ED4-429E-B48F-DF25984F8629}" srcOrd="0" destOrd="0" presId="urn:microsoft.com/office/officeart/2005/8/layout/hProcess9"/>
    <dgm:cxn modelId="{6E687865-2595-4DDF-B8F6-43723EBB168E}" type="presParOf" srcId="{3FDA5FC1-1ED4-429E-B48F-DF25984F8629}" destId="{BCDDA858-0ADB-4B3C-8717-E21F94EDBD90}" srcOrd="0" destOrd="0" presId="urn:microsoft.com/office/officeart/2005/8/layout/hProcess9"/>
    <dgm:cxn modelId="{7B182893-AC73-4784-ACAF-CDFA5DC6F53F}" type="presParOf" srcId="{3FDA5FC1-1ED4-429E-B48F-DF25984F8629}" destId="{3A85F6A5-6043-4884-A732-5E7369E54134}" srcOrd="1" destOrd="0" presId="urn:microsoft.com/office/officeart/2005/8/layout/hProcess9"/>
    <dgm:cxn modelId="{CC4F1EA8-B21F-4549-8375-B20F09CE40DE}" type="presParOf" srcId="{3A85F6A5-6043-4884-A732-5E7369E54134}" destId="{74A43120-066E-4ED4-9630-40007B8C7E65}" srcOrd="0" destOrd="0" presId="urn:microsoft.com/office/officeart/2005/8/layout/hProcess9"/>
    <dgm:cxn modelId="{74A2AD96-2557-460E-8FA9-F7D145E0A061}" type="presParOf" srcId="{3A85F6A5-6043-4884-A732-5E7369E54134}" destId="{E41E87BF-B5A8-45FB-A099-688771B44CB1}" srcOrd="1" destOrd="0" presId="urn:microsoft.com/office/officeart/2005/8/layout/hProcess9"/>
    <dgm:cxn modelId="{C60E00A1-276D-4ED8-9B0F-CFA54A6A6547}" type="presParOf" srcId="{3A85F6A5-6043-4884-A732-5E7369E54134}" destId="{E8D8A9F1-3578-434A-941F-2D6676031502}" srcOrd="2" destOrd="0" presId="urn:microsoft.com/office/officeart/2005/8/layout/hProcess9"/>
    <dgm:cxn modelId="{9199DDA5-9E31-4812-BE20-77B9F207E61A}" type="presParOf" srcId="{3A85F6A5-6043-4884-A732-5E7369E54134}" destId="{709CB376-72C9-4025-8EB0-E6F68D0020BE}" srcOrd="3" destOrd="0" presId="urn:microsoft.com/office/officeart/2005/8/layout/hProcess9"/>
    <dgm:cxn modelId="{974A62ED-9360-470C-9EFA-80E2A28A92FF}" type="presParOf" srcId="{3A85F6A5-6043-4884-A732-5E7369E54134}" destId="{3CF64C1E-8EF6-45AC-8821-C2C00439D68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DA858-0ADB-4B3C-8717-E21F94EDBD90}">
      <dsp:nvSpPr>
        <dsp:cNvPr id="0" name=""/>
        <dsp:cNvSpPr/>
      </dsp:nvSpPr>
      <dsp:spPr>
        <a:xfrm>
          <a:off x="630435" y="0"/>
          <a:ext cx="7144940" cy="3840480"/>
        </a:xfrm>
        <a:prstGeom prst="rightArrow">
          <a:avLst/>
        </a:prstGeom>
        <a:noFill/>
        <a:ln>
          <a:noFill/>
        </a:ln>
        <a:effectLst/>
      </dsp:spPr>
      <dsp:style>
        <a:lnRef idx="0">
          <a:scrgbClr r="0" g="0" b="0"/>
        </a:lnRef>
        <a:fillRef idx="1">
          <a:scrgbClr r="0" g="0" b="0"/>
        </a:fillRef>
        <a:effectRef idx="0">
          <a:scrgbClr r="0" g="0" b="0"/>
        </a:effectRef>
        <a:fontRef idx="minor"/>
      </dsp:style>
    </dsp:sp>
    <dsp:sp modelId="{74A43120-066E-4ED4-9630-40007B8C7E65}">
      <dsp:nvSpPr>
        <dsp:cNvPr id="0" name=""/>
        <dsp:cNvSpPr/>
      </dsp:nvSpPr>
      <dsp:spPr>
        <a:xfrm>
          <a:off x="242233" y="1322369"/>
          <a:ext cx="2402886" cy="11957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600"/>
            </a:spcAft>
            <a:buNone/>
          </a:pPr>
          <a:r>
            <a:rPr lang="en-US" sz="2800" kern="1200" dirty="0"/>
            <a:t>Service</a:t>
          </a:r>
        </a:p>
        <a:p>
          <a:pPr marL="0" lvl="0" indent="0" algn="ctr" defTabSz="1244600">
            <a:lnSpc>
              <a:spcPct val="90000"/>
            </a:lnSpc>
            <a:spcBef>
              <a:spcPct val="0"/>
            </a:spcBef>
            <a:spcAft>
              <a:spcPts val="600"/>
            </a:spcAft>
            <a:buNone/>
          </a:pPr>
          <a:r>
            <a:rPr lang="en-US" sz="2800" kern="1200" dirty="0"/>
            <a:t>Credit</a:t>
          </a:r>
        </a:p>
      </dsp:txBody>
      <dsp:txXfrm>
        <a:off x="300604" y="1380740"/>
        <a:ext cx="2286144" cy="1078999"/>
      </dsp:txXfrm>
    </dsp:sp>
    <dsp:sp modelId="{E8D8A9F1-3578-434A-941F-2D6676031502}">
      <dsp:nvSpPr>
        <dsp:cNvPr id="0" name=""/>
        <dsp:cNvSpPr/>
      </dsp:nvSpPr>
      <dsp:spPr>
        <a:xfrm>
          <a:off x="3065410" y="1322369"/>
          <a:ext cx="2406202" cy="11957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600"/>
            </a:spcAft>
            <a:buNone/>
          </a:pPr>
          <a:r>
            <a:rPr lang="en-US" sz="2800" kern="1200" dirty="0"/>
            <a:t>Benefit </a:t>
          </a:r>
        </a:p>
        <a:p>
          <a:pPr marL="0" lvl="0" indent="0" algn="ctr" defTabSz="1244600">
            <a:lnSpc>
              <a:spcPct val="90000"/>
            </a:lnSpc>
            <a:spcBef>
              <a:spcPct val="0"/>
            </a:spcBef>
            <a:spcAft>
              <a:spcPts val="600"/>
            </a:spcAft>
            <a:buNone/>
          </a:pPr>
          <a:r>
            <a:rPr lang="en-US" sz="2800" kern="1200" dirty="0"/>
            <a:t>Factor</a:t>
          </a:r>
        </a:p>
      </dsp:txBody>
      <dsp:txXfrm>
        <a:off x="3123781" y="1380740"/>
        <a:ext cx="2289460" cy="1078999"/>
      </dsp:txXfrm>
    </dsp:sp>
    <dsp:sp modelId="{3CF64C1E-8EF6-45AC-8821-C2C00439D684}">
      <dsp:nvSpPr>
        <dsp:cNvPr id="0" name=""/>
        <dsp:cNvSpPr/>
      </dsp:nvSpPr>
      <dsp:spPr>
        <a:xfrm>
          <a:off x="5891903" y="1322369"/>
          <a:ext cx="2271675" cy="11957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600"/>
            </a:spcAft>
            <a:buNone/>
          </a:pPr>
          <a:r>
            <a:rPr lang="en-US" sz="2800" kern="1200" dirty="0"/>
            <a:t>Final </a:t>
          </a:r>
        </a:p>
        <a:p>
          <a:pPr marL="0" lvl="0" indent="0" algn="ctr" defTabSz="1244600">
            <a:lnSpc>
              <a:spcPct val="90000"/>
            </a:lnSpc>
            <a:spcBef>
              <a:spcPct val="0"/>
            </a:spcBef>
            <a:spcAft>
              <a:spcPts val="600"/>
            </a:spcAft>
            <a:buNone/>
          </a:pPr>
          <a:r>
            <a:rPr lang="en-US" sz="2500" kern="1200" dirty="0"/>
            <a:t>Compensation</a:t>
          </a:r>
        </a:p>
      </dsp:txBody>
      <dsp:txXfrm>
        <a:off x="5950274" y="1380740"/>
        <a:ext cx="2154933" cy="10789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r>
              <a:rPr lang="en-US"/>
              <a:t>CalPERS - Retirement Business Rules</a:t>
            </a:r>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9969DB7E-DEDC-43F0-9285-3A5F43B23A1B}" type="datetimeFigureOut">
              <a:rPr lang="en-US" smtClean="0"/>
              <a:t>3/13/2019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r>
              <a:rPr lang="en-US"/>
              <a:t>State Employers</a:t>
            </a:r>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7C387FD8-05EE-41C5-92EB-49E99ACA5124}" type="slidenum">
              <a:rPr lang="en-US" smtClean="0"/>
              <a:t>‹#›</a:t>
            </a:fld>
            <a:endParaRPr lang="en-US"/>
          </a:p>
        </p:txBody>
      </p:sp>
    </p:spTree>
    <p:extLst>
      <p:ext uri="{BB962C8B-B14F-4D97-AF65-F5344CB8AC3E}">
        <p14:creationId xmlns:p14="http://schemas.microsoft.com/office/powerpoint/2010/main" val="157203312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dirty="0">
                <a:latin typeface="+mn-lt"/>
                <a:ea typeface="+mn-ea"/>
                <a:cs typeface="+mn-cs"/>
              </a:defRPr>
            </a:lvl1pPr>
          </a:lstStyle>
          <a:p>
            <a:pPr>
              <a:defRPr/>
            </a:pPr>
            <a:r>
              <a:rPr lang="en-US"/>
              <a:t>CalPERS - Retirement Business Rules</a:t>
            </a:r>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fontAlgn="auto">
              <a:spcBef>
                <a:spcPts val="0"/>
              </a:spcBef>
              <a:spcAft>
                <a:spcPts val="0"/>
              </a:spcAft>
              <a:defRPr sz="1200" smtClean="0">
                <a:latin typeface="+mn-lt"/>
                <a:ea typeface="+mn-ea"/>
                <a:cs typeface="+mn-cs"/>
              </a:defRPr>
            </a:lvl1pPr>
          </a:lstStyle>
          <a:p>
            <a:pPr>
              <a:defRPr/>
            </a:pPr>
            <a:fld id="{075DB03A-97E2-4A94-8106-1406ECFB2522}" type="datetimeFigureOut">
              <a:rPr lang="en-US"/>
              <a:pPr>
                <a:defRPr/>
              </a:pPr>
              <a:t>3/13/2019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dirty="0">
                <a:latin typeface="+mn-lt"/>
                <a:ea typeface="+mn-ea"/>
                <a:cs typeface="+mn-cs"/>
              </a:defRPr>
            </a:lvl1pPr>
          </a:lstStyle>
          <a:p>
            <a:pPr>
              <a:defRPr/>
            </a:pPr>
            <a:r>
              <a:rPr lang="en-US"/>
              <a:t>State Employers</a:t>
            </a:r>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fontAlgn="auto">
              <a:spcBef>
                <a:spcPts val="0"/>
              </a:spcBef>
              <a:spcAft>
                <a:spcPts val="0"/>
              </a:spcAft>
              <a:defRPr sz="1200" smtClean="0">
                <a:latin typeface="+mn-lt"/>
                <a:ea typeface="+mn-ea"/>
                <a:cs typeface="+mn-cs"/>
              </a:defRPr>
            </a:lvl1pPr>
          </a:lstStyle>
          <a:p>
            <a:pPr>
              <a:defRPr/>
            </a:pPr>
            <a:fld id="{90D152CC-B828-4C09-A637-F19F62D957BB}" type="slidenum">
              <a:rPr lang="en-US"/>
              <a:pPr>
                <a:defRPr/>
              </a:pPr>
              <a:t>‹#›</a:t>
            </a:fld>
            <a:endParaRPr lang="en-US" dirty="0"/>
          </a:p>
        </p:txBody>
      </p:sp>
    </p:spTree>
    <p:extLst>
      <p:ext uri="{BB962C8B-B14F-4D97-AF65-F5344CB8AC3E}">
        <p14:creationId xmlns:p14="http://schemas.microsoft.com/office/powerpoint/2010/main" val="1321277647"/>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dirty="0"/>
          </a:p>
        </p:txBody>
      </p:sp>
      <p:sp>
        <p:nvSpPr>
          <p:cNvPr id="2" name="Date Placeholder 1"/>
          <p:cNvSpPr>
            <a:spLocks noGrp="1"/>
          </p:cNvSpPr>
          <p:nvPr>
            <p:ph type="dt" idx="10"/>
          </p:nvPr>
        </p:nvSpPr>
        <p:spPr/>
        <p:txBody>
          <a:bodyPr/>
          <a:lstStyle/>
          <a:p>
            <a:pPr>
              <a:defRPr/>
            </a:pPr>
            <a:fld id="{6AFBC16E-003C-4A54-85DF-3F3A662227EF}" type="datetime1">
              <a:rPr lang="en-US" smtClean="0"/>
              <a:t>3/13/2019</a:t>
            </a:fld>
            <a:endParaRPr lang="en-US" dirty="0"/>
          </a:p>
        </p:txBody>
      </p:sp>
      <p:sp>
        <p:nvSpPr>
          <p:cNvPr id="3" name="Footer Placeholder 2"/>
          <p:cNvSpPr>
            <a:spLocks noGrp="1"/>
          </p:cNvSpPr>
          <p:nvPr>
            <p:ph type="ftr" sz="quarter" idx="11"/>
          </p:nvPr>
        </p:nvSpPr>
        <p:spPr/>
        <p:txBody>
          <a:bodyPr/>
          <a:lstStyle/>
          <a:p>
            <a:pPr>
              <a:defRPr/>
            </a:pPr>
            <a:r>
              <a:rPr lang="en-US"/>
              <a:t>State Employers</a:t>
            </a:r>
          </a:p>
        </p:txBody>
      </p:sp>
      <p:sp>
        <p:nvSpPr>
          <p:cNvPr id="4" name="Slide Number Placeholder 3"/>
          <p:cNvSpPr>
            <a:spLocks noGrp="1"/>
          </p:cNvSpPr>
          <p:nvPr>
            <p:ph type="sldNum" sz="quarter" idx="12"/>
          </p:nvPr>
        </p:nvSpPr>
        <p:spPr/>
        <p:txBody>
          <a:bodyPr/>
          <a:lstStyle/>
          <a:p>
            <a:pPr>
              <a:defRPr/>
            </a:pPr>
            <a:fld id="{90D152CC-B828-4C09-A637-F19F62D957BB}" type="slidenum">
              <a:rPr lang="en-US" smtClean="0"/>
              <a:pPr>
                <a:defRPr/>
              </a:pPr>
              <a:t>1</a:t>
            </a:fld>
            <a:endParaRPr lang="en-US" dirty="0"/>
          </a:p>
        </p:txBody>
      </p:sp>
      <p:sp>
        <p:nvSpPr>
          <p:cNvPr id="5" name="Header Placeholder 4"/>
          <p:cNvSpPr>
            <a:spLocks noGrp="1"/>
          </p:cNvSpPr>
          <p:nvPr>
            <p:ph type="hdr" sz="quarter" idx="13"/>
          </p:nvPr>
        </p:nvSpPr>
        <p:spPr/>
        <p:txBody>
          <a:bodyPr/>
          <a:lstStyle/>
          <a:p>
            <a:pPr>
              <a:defRPr/>
            </a:pPr>
            <a:r>
              <a:rPr lang="en-US"/>
              <a:t>CalPERS - Retirement Business Rules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B7CA148D-E46B-4D13-ACD3-B8572681C460}" type="datetime1">
              <a:rPr lang="en-US" smtClean="0"/>
              <a:t>3/13/2019</a:t>
            </a:fld>
            <a:endParaRPr lang="en-US" dirty="0"/>
          </a:p>
        </p:txBody>
      </p:sp>
      <p:sp>
        <p:nvSpPr>
          <p:cNvPr id="5" name="Footer Placeholder 4"/>
          <p:cNvSpPr>
            <a:spLocks noGrp="1"/>
          </p:cNvSpPr>
          <p:nvPr>
            <p:ph type="ftr" sz="quarter" idx="11"/>
          </p:nvPr>
        </p:nvSpPr>
        <p:spPr/>
        <p:txBody>
          <a:bodyPr/>
          <a:lstStyle/>
          <a:p>
            <a:pPr>
              <a:defRPr/>
            </a:pPr>
            <a:r>
              <a:rPr lang="en-US"/>
              <a:t>State Employers</a:t>
            </a:r>
          </a:p>
        </p:txBody>
      </p:sp>
      <p:sp>
        <p:nvSpPr>
          <p:cNvPr id="6" name="Slide Number Placeholder 5"/>
          <p:cNvSpPr>
            <a:spLocks noGrp="1"/>
          </p:cNvSpPr>
          <p:nvPr>
            <p:ph type="sldNum" sz="quarter" idx="12"/>
          </p:nvPr>
        </p:nvSpPr>
        <p:spPr/>
        <p:txBody>
          <a:bodyPr/>
          <a:lstStyle/>
          <a:p>
            <a:pPr>
              <a:defRPr/>
            </a:pPr>
            <a:fld id="{90D152CC-B828-4C09-A637-F19F62D957BB}" type="slidenum">
              <a:rPr lang="en-US" smtClean="0"/>
              <a:pPr>
                <a:defRPr/>
              </a:pPr>
              <a:t>10</a:t>
            </a:fld>
            <a:endParaRPr lang="en-US" dirty="0"/>
          </a:p>
        </p:txBody>
      </p:sp>
      <p:sp>
        <p:nvSpPr>
          <p:cNvPr id="7" name="Header Placeholder 6"/>
          <p:cNvSpPr>
            <a:spLocks noGrp="1"/>
          </p:cNvSpPr>
          <p:nvPr>
            <p:ph type="hdr" sz="quarter" idx="13"/>
          </p:nvPr>
        </p:nvSpPr>
        <p:spPr/>
        <p:txBody>
          <a:bodyPr/>
          <a:lstStyle/>
          <a:p>
            <a:pPr>
              <a:defRPr/>
            </a:pPr>
            <a:r>
              <a:rPr lang="en-US"/>
              <a:t>CalPERS - Retirement Business Rules</a:t>
            </a:r>
          </a:p>
        </p:txBody>
      </p:sp>
    </p:spTree>
    <p:extLst>
      <p:ext uri="{BB962C8B-B14F-4D97-AF65-F5344CB8AC3E}">
        <p14:creationId xmlns:p14="http://schemas.microsoft.com/office/powerpoint/2010/main" val="390997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16738C9-A15D-467F-BD34-844036325DDD}" type="datetime1">
              <a:rPr lang="en-US" smtClean="0"/>
              <a:t>3/13/2019</a:t>
            </a:fld>
            <a:endParaRPr lang="en-US" dirty="0"/>
          </a:p>
        </p:txBody>
      </p:sp>
      <p:sp>
        <p:nvSpPr>
          <p:cNvPr id="5" name="Footer Placeholder 4"/>
          <p:cNvSpPr>
            <a:spLocks noGrp="1"/>
          </p:cNvSpPr>
          <p:nvPr>
            <p:ph type="ftr" sz="quarter" idx="11"/>
          </p:nvPr>
        </p:nvSpPr>
        <p:spPr/>
        <p:txBody>
          <a:bodyPr/>
          <a:lstStyle/>
          <a:p>
            <a:pPr>
              <a:defRPr/>
            </a:pPr>
            <a:r>
              <a:rPr lang="en-US"/>
              <a:t>State Employers</a:t>
            </a:r>
          </a:p>
        </p:txBody>
      </p:sp>
      <p:sp>
        <p:nvSpPr>
          <p:cNvPr id="6" name="Slide Number Placeholder 5"/>
          <p:cNvSpPr>
            <a:spLocks noGrp="1"/>
          </p:cNvSpPr>
          <p:nvPr>
            <p:ph type="sldNum" sz="quarter" idx="12"/>
          </p:nvPr>
        </p:nvSpPr>
        <p:spPr/>
        <p:txBody>
          <a:bodyPr/>
          <a:lstStyle/>
          <a:p>
            <a:pPr>
              <a:defRPr/>
            </a:pPr>
            <a:fld id="{90D152CC-B828-4C09-A637-F19F62D957BB}" type="slidenum">
              <a:rPr lang="en-US" smtClean="0"/>
              <a:pPr>
                <a:defRPr/>
              </a:pPr>
              <a:t>11</a:t>
            </a:fld>
            <a:endParaRPr lang="en-US" dirty="0"/>
          </a:p>
        </p:txBody>
      </p:sp>
      <p:sp>
        <p:nvSpPr>
          <p:cNvPr id="7" name="Header Placeholder 6"/>
          <p:cNvSpPr>
            <a:spLocks noGrp="1"/>
          </p:cNvSpPr>
          <p:nvPr>
            <p:ph type="hdr" sz="quarter" idx="13"/>
          </p:nvPr>
        </p:nvSpPr>
        <p:spPr/>
        <p:txBody>
          <a:bodyPr/>
          <a:lstStyle/>
          <a:p>
            <a:pPr>
              <a:defRPr/>
            </a:pPr>
            <a:r>
              <a:rPr lang="en-US"/>
              <a:t>CalPERS - Retirement Business Rules</a:t>
            </a:r>
          </a:p>
        </p:txBody>
      </p:sp>
    </p:spTree>
    <p:extLst>
      <p:ext uri="{BB962C8B-B14F-4D97-AF65-F5344CB8AC3E}">
        <p14:creationId xmlns:p14="http://schemas.microsoft.com/office/powerpoint/2010/main" val="428009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Date Placeholder 1"/>
          <p:cNvSpPr>
            <a:spLocks noGrp="1"/>
          </p:cNvSpPr>
          <p:nvPr>
            <p:ph type="dt" idx="10"/>
          </p:nvPr>
        </p:nvSpPr>
        <p:spPr/>
        <p:txBody>
          <a:bodyPr/>
          <a:lstStyle/>
          <a:p>
            <a:pPr>
              <a:defRPr/>
            </a:pPr>
            <a:fld id="{2A5BC32D-AA52-4663-88AC-33B4A9FD90E0}" type="datetime1">
              <a:rPr lang="en-US" smtClean="0"/>
              <a:t>3/13/2019</a:t>
            </a:fld>
            <a:endParaRPr lang="en-US" dirty="0"/>
          </a:p>
        </p:txBody>
      </p:sp>
      <p:sp>
        <p:nvSpPr>
          <p:cNvPr id="3" name="Footer Placeholder 2"/>
          <p:cNvSpPr>
            <a:spLocks noGrp="1"/>
          </p:cNvSpPr>
          <p:nvPr>
            <p:ph type="ftr" sz="quarter" idx="11"/>
          </p:nvPr>
        </p:nvSpPr>
        <p:spPr/>
        <p:txBody>
          <a:bodyPr/>
          <a:lstStyle/>
          <a:p>
            <a:pPr>
              <a:defRPr/>
            </a:pPr>
            <a:r>
              <a:rPr lang="en-US"/>
              <a:t>State Employers</a:t>
            </a:r>
          </a:p>
        </p:txBody>
      </p:sp>
      <p:sp>
        <p:nvSpPr>
          <p:cNvPr id="4" name="Slide Number Placeholder 3"/>
          <p:cNvSpPr>
            <a:spLocks noGrp="1"/>
          </p:cNvSpPr>
          <p:nvPr>
            <p:ph type="sldNum" sz="quarter" idx="12"/>
          </p:nvPr>
        </p:nvSpPr>
        <p:spPr/>
        <p:txBody>
          <a:bodyPr/>
          <a:lstStyle/>
          <a:p>
            <a:pPr>
              <a:defRPr/>
            </a:pPr>
            <a:fld id="{90D152CC-B828-4C09-A637-F19F62D957BB}" type="slidenum">
              <a:rPr lang="en-US" smtClean="0"/>
              <a:pPr>
                <a:defRPr/>
              </a:pPr>
              <a:t>12</a:t>
            </a:fld>
            <a:endParaRPr lang="en-US" dirty="0"/>
          </a:p>
        </p:txBody>
      </p:sp>
      <p:sp>
        <p:nvSpPr>
          <p:cNvPr id="5" name="Header Placeholder 4"/>
          <p:cNvSpPr>
            <a:spLocks noGrp="1"/>
          </p:cNvSpPr>
          <p:nvPr>
            <p:ph type="hdr" sz="quarter" idx="13"/>
          </p:nvPr>
        </p:nvSpPr>
        <p:spPr/>
        <p:txBody>
          <a:bodyPr/>
          <a:lstStyle/>
          <a:p>
            <a:pPr>
              <a:defRPr/>
            </a:pPr>
            <a:r>
              <a:rPr lang="en-US"/>
              <a:t>CalPERS - Retirement Business Rules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EB314-B467-45E9-8576-F7E5668D7DEE}"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17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23">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469FCF-CFF5-42F8-BB45-59E73695602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340236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A75EF-12F5-4EBC-B5EF-FEC252A9F8C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2721159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A018CF-40F3-4332-9294-5CB19D4BEA6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DC985-D577-4D50-B5C7-8D6993F5302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Date Placeholder 5">
            <a:extLst>
              <a:ext uri="{FF2B5EF4-FFF2-40B4-BE49-F238E27FC236}">
                <a16:creationId xmlns:a16="http://schemas.microsoft.com/office/drawing/2014/main" id="{8A6560B7-F56D-41BF-8748-627DCFD11F38}"/>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28C74-882E-4F65-9694-9F0C3613F9AC}" type="datetime3">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 March 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329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4F82A7-8F52-4E79-A15B-02961C226C0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245080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EFB9C-E4AB-41A5-A4B9-82377C68BF7E}"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131944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3955" name="Rectangle 3"/>
          <p:cNvSpPr>
            <a:spLocks noGrp="1" noChangeArrowheads="1"/>
          </p:cNvSpPr>
          <p:nvPr>
            <p:ph type="body" idx="1"/>
          </p:nvPr>
        </p:nvSpPr>
        <p:spPr>
          <a:xfrm>
            <a:off x="675878" y="4342778"/>
            <a:ext cx="5580652" cy="4495592"/>
          </a:xfrm>
        </p:spPr>
        <p:txBody>
          <a:bodyPr/>
          <a:lstStyle/>
          <a:p>
            <a:pPr>
              <a:defRPr/>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8AB8D8-1C32-49D1-BE1B-FD16F658AA8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335763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a:xfrm>
            <a:off x="692150" y="4421188"/>
            <a:ext cx="5943600" cy="4189412"/>
          </a:xfrm>
        </p:spPr>
        <p:txBody>
          <a:bodyPr/>
          <a:lstStyle/>
          <a:p>
            <a:pPr marL="228573" indent="-228573" fontAlgn="auto">
              <a:spcBef>
                <a:spcPts val="0"/>
              </a:spcBef>
              <a:spcAft>
                <a:spcPts val="0"/>
              </a:spcAft>
              <a:defRPr/>
            </a:pPr>
            <a:endParaRPr lang="en-US" dirty="0"/>
          </a:p>
        </p:txBody>
      </p:sp>
      <p:sp>
        <p:nvSpPr>
          <p:cNvPr id="2" name="Date Placeholder 1"/>
          <p:cNvSpPr>
            <a:spLocks noGrp="1"/>
          </p:cNvSpPr>
          <p:nvPr>
            <p:ph type="dt" idx="10"/>
          </p:nvPr>
        </p:nvSpPr>
        <p:spPr/>
        <p:txBody>
          <a:bodyPr/>
          <a:lstStyle/>
          <a:p>
            <a:pPr>
              <a:defRPr/>
            </a:pPr>
            <a:fld id="{5534561A-2E6E-428E-B214-F9F5D8FADF8F}" type="datetime1">
              <a:rPr lang="en-US" smtClean="0"/>
              <a:t>3/13/2019</a:t>
            </a:fld>
            <a:endParaRPr lang="en-US" dirty="0"/>
          </a:p>
        </p:txBody>
      </p:sp>
      <p:sp>
        <p:nvSpPr>
          <p:cNvPr id="3" name="Footer Placeholder 2"/>
          <p:cNvSpPr>
            <a:spLocks noGrp="1"/>
          </p:cNvSpPr>
          <p:nvPr>
            <p:ph type="ftr" sz="quarter" idx="11"/>
          </p:nvPr>
        </p:nvSpPr>
        <p:spPr/>
        <p:txBody>
          <a:bodyPr/>
          <a:lstStyle/>
          <a:p>
            <a:pPr>
              <a:defRPr/>
            </a:pPr>
            <a:r>
              <a:rPr lang="en-US"/>
              <a:t>State Employers</a:t>
            </a:r>
          </a:p>
        </p:txBody>
      </p:sp>
      <p:sp>
        <p:nvSpPr>
          <p:cNvPr id="4" name="Slide Number Placeholder 3"/>
          <p:cNvSpPr>
            <a:spLocks noGrp="1"/>
          </p:cNvSpPr>
          <p:nvPr>
            <p:ph type="sldNum" sz="quarter" idx="12"/>
          </p:nvPr>
        </p:nvSpPr>
        <p:spPr/>
        <p:txBody>
          <a:bodyPr/>
          <a:lstStyle/>
          <a:p>
            <a:pPr>
              <a:defRPr/>
            </a:pPr>
            <a:fld id="{90D152CC-B828-4C09-A637-F19F62D957BB}" type="slidenum">
              <a:rPr lang="en-US" smtClean="0"/>
              <a:pPr>
                <a:defRPr/>
              </a:pPr>
              <a:t>2</a:t>
            </a:fld>
            <a:endParaRPr lang="en-US" dirty="0"/>
          </a:p>
        </p:txBody>
      </p:sp>
      <p:sp>
        <p:nvSpPr>
          <p:cNvPr id="5" name="Header Placeholder 4"/>
          <p:cNvSpPr>
            <a:spLocks noGrp="1"/>
          </p:cNvSpPr>
          <p:nvPr>
            <p:ph type="hdr" sz="quarter" idx="13"/>
          </p:nvPr>
        </p:nvSpPr>
        <p:spPr/>
        <p:txBody>
          <a:bodyPr/>
          <a:lstStyle/>
          <a:p>
            <a:pPr>
              <a:defRPr/>
            </a:pPr>
            <a:r>
              <a:rPr lang="en-US"/>
              <a:t>CalPERS - Retirement Business Rules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D64DB-32E8-4107-9CB3-A9F36EE7E308}"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556714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BF614-7040-424C-8775-E427CDE32FF3}" type="datetime3">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 March 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DC985-D577-4D50-B5C7-8D6993F5302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9501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DF803-05BB-4952-A23C-91CB1D040BB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1623144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xfrm>
            <a:off x="824696" y="4342777"/>
            <a:ext cx="5134199" cy="4420743"/>
          </a:xfrm>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7BB53-4820-46B9-B099-16F32AA156E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108220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5" name="Rectangle 3"/>
          <p:cNvSpPr>
            <a:spLocks noGrp="1" noChangeArrowheads="1"/>
          </p:cNvSpPr>
          <p:nvPr>
            <p:ph type="body" idx="1"/>
          </p:nvPr>
        </p:nvSpPr>
        <p:spPr/>
        <p:txBody>
          <a:bodyPr/>
          <a:lstStyle/>
          <a:p>
            <a:pPr>
              <a:defRPr/>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544FA-4C90-439E-857C-37AA6D935C6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3268212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1C34B-B203-4684-9F75-49A1CFA0930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1109458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fontAlgn="base">
              <a:spcBef>
                <a:spcPct val="30000"/>
              </a:spcBef>
              <a:spcAft>
                <a:spcPct val="0"/>
              </a:spcAft>
              <a:defRPr/>
            </a:pP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8D8D8-474A-4412-81EA-8391B6C6EF48}"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2948580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97272" rtl="0" eaLnBrk="1" fontAlgn="auto" latinLnBrk="0" hangingPunct="1">
              <a:lnSpc>
                <a:spcPct val="100000"/>
              </a:lnSpc>
              <a:spcBef>
                <a:spcPts val="0"/>
              </a:spcBef>
              <a:spcAft>
                <a:spcPts val="0"/>
              </a:spcAft>
              <a:buClr>
                <a:srgbClr val="EEECE1"/>
              </a:buClr>
              <a:buSzTx/>
              <a:buFontTx/>
              <a:buNone/>
              <a:tabLst/>
              <a:defRPr/>
            </a:pPr>
            <a:fld id="{C29C722E-CF99-4FC5-A3D9-62BAA42241D0}" type="slidenum">
              <a:rPr kumimoji="0" lang="en-US" sz="1200" b="0" i="0" u="none" strike="noStrike" kern="1200" cap="none" spc="0" normalizeH="0" baseline="0" noProof="0">
                <a:ln>
                  <a:noFill/>
                </a:ln>
                <a:solidFill>
                  <a:srgbClr val="000000"/>
                </a:solidFill>
                <a:effectLst/>
                <a:uLnTx/>
                <a:uFillTx/>
                <a:latin typeface="Calibri"/>
                <a:ea typeface="+mn-ea"/>
                <a:cs typeface="Arial" charset="0"/>
              </a:rPr>
              <a:pPr marL="0" marR="0" lvl="0" indent="0" algn="r" defTabSz="897272" rtl="0" eaLnBrk="1" fontAlgn="auto" latinLnBrk="0" hangingPunct="1">
                <a:lnSpc>
                  <a:spcPct val="100000"/>
                </a:lnSpc>
                <a:spcBef>
                  <a:spcPts val="0"/>
                </a:spcBef>
                <a:spcAft>
                  <a:spcPts val="0"/>
                </a:spcAft>
                <a:buClr>
                  <a:srgbClr val="EEECE1"/>
                </a:buClr>
                <a:buSzTx/>
                <a:buFontTx/>
                <a:buNone/>
                <a:tabLst/>
                <a:defRPr/>
              </a:pPr>
              <a:t>27</a:t>
            </a:fld>
            <a:endParaRPr kumimoji="0" lang="en-US" sz="12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xfrm>
            <a:off x="601470" y="4342777"/>
            <a:ext cx="5878286" cy="4420743"/>
          </a:xfrm>
          <a:noFill/>
        </p:spPr>
        <p:txBody>
          <a:bodyPr wrap="square" numCol="1" anchor="t" anchorCtr="0" compatLnSpc="1">
            <a:prstTxWarp prst="textNoShape">
              <a:avLst/>
            </a:prstTxWarp>
          </a:bodyPr>
          <a:lstStyle/>
          <a:p>
            <a:pPr>
              <a:spcBef>
                <a:spcPct val="0"/>
              </a:spcBef>
            </a:pPr>
            <a:endParaRPr lang="en-US" dirty="0"/>
          </a:p>
        </p:txBody>
      </p:sp>
      <p:sp>
        <p:nvSpPr>
          <p:cNvPr id="2" name="Date Placeholder 1">
            <a:extLst>
              <a:ext uri="{FF2B5EF4-FFF2-40B4-BE49-F238E27FC236}">
                <a16:creationId xmlns:a16="http://schemas.microsoft.com/office/drawing/2014/main" id="{8649FA58-79FE-4464-AA2A-F1E1F19968A7}"/>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F4A51-A03B-4834-A7E2-585C2490419B}" type="datetime3">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 March 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669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xfrm>
            <a:off x="601470" y="4342777"/>
            <a:ext cx="5878286" cy="4420743"/>
          </a:xfrm>
          <a:noFill/>
        </p:spPr>
        <p:txBody>
          <a:bodyPr wrap="square" numCol="1" anchor="t" anchorCtr="0" compatLnSpc="1">
            <a:prstTxWarp prst="textNoShape">
              <a:avLst/>
            </a:prstTxWarp>
          </a:bodyPr>
          <a:lstStyle/>
          <a:p>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C731D-9365-4725-BE91-902C1388D9B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1027903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xfrm>
            <a:off x="601470" y="4347454"/>
            <a:ext cx="5878286" cy="4110434"/>
          </a:xfrm>
          <a:noFill/>
        </p:spPr>
        <p:txBody>
          <a:bodyPr wrap="square" numCol="1" anchor="t" anchorCtr="0" compatLnSpc="1">
            <a:prstTxWarp prst="textNoShape">
              <a:avLst/>
            </a:prstTxWarp>
          </a:bodyPr>
          <a:lstStyle/>
          <a:p>
            <a:pPr>
              <a:defRPr/>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988B-D8EE-408B-9F58-B760A11AC59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320403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82762" fontAlgn="base">
              <a:spcBef>
                <a:spcPct val="0"/>
              </a:spcBef>
              <a:spcAft>
                <a:spcPct val="0"/>
              </a:spcAft>
              <a:defRPr/>
            </a:pPr>
            <a:endParaRPr lang="en-US" dirty="0"/>
          </a:p>
        </p:txBody>
      </p:sp>
      <p:sp>
        <p:nvSpPr>
          <p:cNvPr id="2" name="Date Placeholder 1"/>
          <p:cNvSpPr>
            <a:spLocks noGrp="1"/>
          </p:cNvSpPr>
          <p:nvPr>
            <p:ph type="dt" idx="10"/>
          </p:nvPr>
        </p:nvSpPr>
        <p:spPr/>
        <p:txBody>
          <a:bodyPr/>
          <a:lstStyle/>
          <a:p>
            <a:pPr>
              <a:defRPr/>
            </a:pPr>
            <a:fld id="{8D399AE2-036B-468A-AFC5-86D29E8C9728}" type="datetime1">
              <a:rPr lang="en-US" smtClean="0"/>
              <a:t>3/13/2019</a:t>
            </a:fld>
            <a:endParaRPr lang="en-US" dirty="0"/>
          </a:p>
        </p:txBody>
      </p:sp>
      <p:sp>
        <p:nvSpPr>
          <p:cNvPr id="3" name="Footer Placeholder 2"/>
          <p:cNvSpPr>
            <a:spLocks noGrp="1"/>
          </p:cNvSpPr>
          <p:nvPr>
            <p:ph type="ftr" sz="quarter" idx="11"/>
          </p:nvPr>
        </p:nvSpPr>
        <p:spPr/>
        <p:txBody>
          <a:bodyPr/>
          <a:lstStyle/>
          <a:p>
            <a:pPr>
              <a:defRPr/>
            </a:pPr>
            <a:r>
              <a:rPr lang="en-US"/>
              <a:t>State Employers</a:t>
            </a:r>
          </a:p>
        </p:txBody>
      </p:sp>
      <p:sp>
        <p:nvSpPr>
          <p:cNvPr id="4" name="Slide Number Placeholder 3"/>
          <p:cNvSpPr>
            <a:spLocks noGrp="1"/>
          </p:cNvSpPr>
          <p:nvPr>
            <p:ph type="sldNum" sz="quarter" idx="12"/>
          </p:nvPr>
        </p:nvSpPr>
        <p:spPr/>
        <p:txBody>
          <a:bodyPr/>
          <a:lstStyle/>
          <a:p>
            <a:pPr>
              <a:defRPr/>
            </a:pPr>
            <a:fld id="{90D152CC-B828-4C09-A637-F19F62D957BB}" type="slidenum">
              <a:rPr lang="en-US" smtClean="0"/>
              <a:pPr>
                <a:defRPr/>
              </a:pPr>
              <a:t>3</a:t>
            </a:fld>
            <a:endParaRPr lang="en-US" dirty="0"/>
          </a:p>
        </p:txBody>
      </p:sp>
      <p:sp>
        <p:nvSpPr>
          <p:cNvPr id="5" name="Header Placeholder 4"/>
          <p:cNvSpPr>
            <a:spLocks noGrp="1"/>
          </p:cNvSpPr>
          <p:nvPr>
            <p:ph type="hdr" sz="quarter" idx="13"/>
          </p:nvPr>
        </p:nvSpPr>
        <p:spPr/>
        <p:txBody>
          <a:bodyPr/>
          <a:lstStyle/>
          <a:p>
            <a:pPr>
              <a:defRPr/>
            </a:pPr>
            <a:r>
              <a:rPr lang="en-US"/>
              <a:t>CalPERS - Retirement Business Rules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xfrm>
            <a:off x="601470" y="4347454"/>
            <a:ext cx="5878286" cy="4110434"/>
          </a:xfrm>
          <a:noFill/>
        </p:spPr>
        <p:txBody>
          <a:bodyPr wrap="square" numCol="1" anchor="t" anchorCtr="0" compatLnSpc="1">
            <a:prstTxWarp prst="textNoShape">
              <a:avLst/>
            </a:prstTxWarp>
          </a:bodyPr>
          <a:lstStyle/>
          <a:p>
            <a:pPr>
              <a:lnSpc>
                <a:spcPct val="90000"/>
              </a:lnSpc>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4569-6414-4316-9782-6B455A5CF8C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2093339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98353-EE05-485E-8CB4-5CB5DBB95FF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3992244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7970" indent="-167970">
              <a:buFont typeface="Arial" panose="020B0604020202020204" pitchFamily="34" charset="0"/>
              <a:buChar char="•"/>
            </a:pPr>
            <a:endParaRPr lang="en-US" altLang="en-US" baseline="0" dirty="0">
              <a:latin typeface="Arial" pitchFamily="34" charset="0"/>
              <a:ea typeface="ＭＳ Ｐゴシック" pitchFamily="34" charset="-128"/>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91784-BF14-484B-B13F-D8059A171BB6}"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1612833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xfrm>
            <a:off x="601470" y="4347454"/>
            <a:ext cx="5878286" cy="4110434"/>
          </a:xfrm>
          <a:noFill/>
        </p:spPr>
        <p:txBody>
          <a:bodyPr wrap="square" numCol="1" anchor="t" anchorCtr="0" compatLnSpc="1">
            <a:prstTxWarp prst="textNoShape">
              <a:avLst/>
            </a:prstTxWarp>
          </a:bodyPr>
          <a:lstStyle/>
          <a:p>
            <a:pPr>
              <a:lnSpc>
                <a:spcPct val="90000"/>
              </a:lnSpc>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1FF1A-0AF9-4DDE-B45D-64D9724B177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3483351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xfrm>
            <a:off x="601470" y="4347454"/>
            <a:ext cx="5878286" cy="4110434"/>
          </a:xfrm>
          <a:noFill/>
        </p:spPr>
        <p:txBody>
          <a:bodyPr wrap="square" numCol="1" anchor="t" anchorCtr="0" compatLnSpc="1">
            <a:prstTxWarp prst="textNoShape">
              <a:avLst/>
            </a:prstTxWarp>
          </a:bodyPr>
          <a:lstStyle/>
          <a:p>
            <a:pPr>
              <a:lnSpc>
                <a:spcPct val="90000"/>
              </a:lnSpc>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8680-CD12-4950-AC8E-A8B622864A9F}"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3418656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Date Placeholder 1"/>
          <p:cNvSpPr>
            <a:spLocks noGrp="1"/>
          </p:cNvSpPr>
          <p:nvPr>
            <p:ph type="dt" idx="10"/>
          </p:nvPr>
        </p:nvSpPr>
        <p:spPr/>
        <p:txBody>
          <a:bodyPr/>
          <a:lstStyle/>
          <a:p>
            <a:pPr>
              <a:defRPr/>
            </a:pPr>
            <a:fld id="{E6FBE17D-4157-4EA1-9588-BACFE8EA45E2}" type="datetime1">
              <a:rPr lang="en-US" smtClean="0"/>
              <a:t>3/13/2019</a:t>
            </a:fld>
            <a:endParaRPr lang="en-US" dirty="0"/>
          </a:p>
        </p:txBody>
      </p:sp>
      <p:sp>
        <p:nvSpPr>
          <p:cNvPr id="3" name="Footer Placeholder 2"/>
          <p:cNvSpPr>
            <a:spLocks noGrp="1"/>
          </p:cNvSpPr>
          <p:nvPr>
            <p:ph type="ftr" sz="quarter" idx="11"/>
          </p:nvPr>
        </p:nvSpPr>
        <p:spPr/>
        <p:txBody>
          <a:bodyPr/>
          <a:lstStyle/>
          <a:p>
            <a:pPr>
              <a:defRPr/>
            </a:pPr>
            <a:r>
              <a:rPr lang="en-US"/>
              <a:t>State Employers</a:t>
            </a:r>
          </a:p>
        </p:txBody>
      </p:sp>
      <p:sp>
        <p:nvSpPr>
          <p:cNvPr id="4" name="Slide Number Placeholder 3"/>
          <p:cNvSpPr>
            <a:spLocks noGrp="1"/>
          </p:cNvSpPr>
          <p:nvPr>
            <p:ph type="sldNum" sz="quarter" idx="12"/>
          </p:nvPr>
        </p:nvSpPr>
        <p:spPr/>
        <p:txBody>
          <a:bodyPr/>
          <a:lstStyle/>
          <a:p>
            <a:pPr>
              <a:defRPr/>
            </a:pPr>
            <a:fld id="{90D152CC-B828-4C09-A637-F19F62D957BB}" type="slidenum">
              <a:rPr lang="en-US" smtClean="0"/>
              <a:pPr>
                <a:defRPr/>
              </a:pPr>
              <a:t>35</a:t>
            </a:fld>
            <a:endParaRPr lang="en-US" dirty="0"/>
          </a:p>
        </p:txBody>
      </p:sp>
      <p:sp>
        <p:nvSpPr>
          <p:cNvPr id="5" name="Header Placeholder 4"/>
          <p:cNvSpPr>
            <a:spLocks noGrp="1"/>
          </p:cNvSpPr>
          <p:nvPr>
            <p:ph type="hdr" sz="quarter" idx="13"/>
          </p:nvPr>
        </p:nvSpPr>
        <p:spPr/>
        <p:txBody>
          <a:bodyPr/>
          <a:lstStyle/>
          <a:p>
            <a:pPr>
              <a:defRPr/>
            </a:pPr>
            <a:r>
              <a:rPr lang="en-US"/>
              <a:t>CalPERS - Retirement Business Rules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B2AB60-7E12-4C3A-AD50-AA9CF27887F8}"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2598872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1CC4C-FFA7-4FB1-A66F-E6D22D01EF9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193714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5878" y="4343401"/>
            <a:ext cx="6027104" cy="4494968"/>
          </a:xfrm>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901C0-F873-4B1D-9106-FEEF798BB39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3437112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ED3CA-A771-445E-818F-7B3A2827AB7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F6976E-5BF5-4995-B68F-BB91E74AA25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CSU Business Rules</a:t>
            </a:r>
          </a:p>
        </p:txBody>
      </p:sp>
    </p:spTree>
    <p:extLst>
      <p:ext uri="{BB962C8B-B14F-4D97-AF65-F5344CB8AC3E}">
        <p14:creationId xmlns:p14="http://schemas.microsoft.com/office/powerpoint/2010/main" val="423040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Date Placeholder 3"/>
          <p:cNvSpPr>
            <a:spLocks noGrp="1"/>
          </p:cNvSpPr>
          <p:nvPr>
            <p:ph type="dt" idx="10"/>
          </p:nvPr>
        </p:nvSpPr>
        <p:spPr/>
        <p:txBody>
          <a:bodyPr/>
          <a:lstStyle/>
          <a:p>
            <a:pPr>
              <a:defRPr/>
            </a:pPr>
            <a:fld id="{14583444-B027-44D7-8F6B-8505AA1F8991}" type="datetime1">
              <a:rPr lang="en-US" smtClean="0"/>
              <a:t>3/13/2019</a:t>
            </a:fld>
            <a:endParaRPr lang="en-US" dirty="0"/>
          </a:p>
        </p:txBody>
      </p:sp>
      <p:sp>
        <p:nvSpPr>
          <p:cNvPr id="5" name="Footer Placeholder 4"/>
          <p:cNvSpPr>
            <a:spLocks noGrp="1"/>
          </p:cNvSpPr>
          <p:nvPr>
            <p:ph type="ftr" sz="quarter" idx="11"/>
          </p:nvPr>
        </p:nvSpPr>
        <p:spPr/>
        <p:txBody>
          <a:bodyPr/>
          <a:lstStyle/>
          <a:p>
            <a:pPr>
              <a:defRPr/>
            </a:pPr>
            <a:r>
              <a:rPr lang="en-US"/>
              <a:t>State Employers</a:t>
            </a:r>
          </a:p>
        </p:txBody>
      </p:sp>
      <p:sp>
        <p:nvSpPr>
          <p:cNvPr id="6" name="Slide Number Placeholder 5"/>
          <p:cNvSpPr>
            <a:spLocks noGrp="1"/>
          </p:cNvSpPr>
          <p:nvPr>
            <p:ph type="sldNum" sz="quarter" idx="12"/>
          </p:nvPr>
        </p:nvSpPr>
        <p:spPr/>
        <p:txBody>
          <a:bodyPr/>
          <a:lstStyle/>
          <a:p>
            <a:pPr>
              <a:defRPr/>
            </a:pPr>
            <a:fld id="{90D152CC-B828-4C09-A637-F19F62D957BB}" type="slidenum">
              <a:rPr lang="en-US" smtClean="0"/>
              <a:pPr>
                <a:defRPr/>
              </a:pPr>
              <a:t>4</a:t>
            </a:fld>
            <a:endParaRPr lang="en-US" dirty="0"/>
          </a:p>
        </p:txBody>
      </p:sp>
      <p:sp>
        <p:nvSpPr>
          <p:cNvPr id="7" name="Header Placeholder 6"/>
          <p:cNvSpPr>
            <a:spLocks noGrp="1"/>
          </p:cNvSpPr>
          <p:nvPr>
            <p:ph type="hdr" sz="quarter" idx="13"/>
          </p:nvPr>
        </p:nvSpPr>
        <p:spPr/>
        <p:txBody>
          <a:bodyPr/>
          <a:lstStyle/>
          <a:p>
            <a:pPr>
              <a:defRPr/>
            </a:pPr>
            <a:r>
              <a:rPr lang="en-US"/>
              <a:t>CalPERS - Retirement Business Rules</a:t>
            </a:r>
          </a:p>
        </p:txBody>
      </p:sp>
    </p:spTree>
    <p:extLst>
      <p:ext uri="{BB962C8B-B14F-4D97-AF65-F5344CB8AC3E}">
        <p14:creationId xmlns:p14="http://schemas.microsoft.com/office/powerpoint/2010/main" val="1670064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8E0D6-5450-4A7D-A809-8A51D6CA5C4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604818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bwMode="auto">
          <a:xfrm>
            <a:off x="1260475" y="679450"/>
            <a:ext cx="4098925" cy="3074988"/>
          </a:xfrm>
          <a:noFill/>
          <a:ln>
            <a:solidFill>
              <a:srgbClr val="000000"/>
            </a:solidFill>
            <a:miter lim="800000"/>
            <a:headEnd/>
            <a:tailEnd/>
          </a:ln>
        </p:spPr>
      </p:sp>
      <p:sp>
        <p:nvSpPr>
          <p:cNvPr id="1423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34965-52F7-4A3B-B082-58B0D1C369A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Header Placeholder 3"/>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CSU Business Rules</a:t>
            </a:r>
          </a:p>
        </p:txBody>
      </p:sp>
    </p:spTree>
    <p:extLst>
      <p:ext uri="{BB962C8B-B14F-4D97-AF65-F5344CB8AC3E}">
        <p14:creationId xmlns:p14="http://schemas.microsoft.com/office/powerpoint/2010/main" val="781047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64D84-8B0F-4F66-A77B-C623A888C9E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3794088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1836738" y="685800"/>
            <a:ext cx="3184525" cy="2389188"/>
          </a:xfrm>
          <a:noFill/>
          <a:ln>
            <a:solidFill>
              <a:srgbClr val="000000"/>
            </a:solidFill>
            <a:miter lim="800000"/>
            <a:headEnd/>
            <a:tailEnd/>
          </a:ln>
        </p:spPr>
      </p:sp>
      <p:sp>
        <p:nvSpPr>
          <p:cNvPr id="146435" name="Rectangle 3"/>
          <p:cNvSpPr>
            <a:spLocks noGrp="1" noChangeArrowheads="1"/>
          </p:cNvSpPr>
          <p:nvPr>
            <p:ph type="body" idx="1"/>
          </p:nvPr>
        </p:nvSpPr>
        <p:spPr bwMode="auto">
          <a:xfrm>
            <a:off x="601470" y="3299574"/>
            <a:ext cx="5580651" cy="5239400"/>
          </a:xfrm>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7D5FF-77E8-4B11-ABC7-BA79ACE9DCB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1568720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xfrm>
            <a:off x="750288" y="4422303"/>
            <a:ext cx="5487640" cy="4115111"/>
          </a:xfrm>
          <a:noFill/>
        </p:spPr>
        <p:txBody>
          <a:bodyPr wrap="square" numCol="1" anchor="t" anchorCtr="0" compatLnSpc="1">
            <a:prstTxWarp prst="textNoShape">
              <a:avLst/>
            </a:prstTxWarp>
          </a:bodyPr>
          <a:lstStyle/>
          <a:p>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B4B28-2F57-4EF6-AEBE-A20DA241E0F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114759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015E-F5B7-4081-81CC-10C98B336C9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26832-2E5C-4DF6-A145-C6A2EC4D012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Header Placeholder 3"/>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4078775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492F4-D0FC-48B0-BD9C-CB12ADD2992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35031656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3"/>
          <p:cNvSpPr>
            <a:spLocks noGrp="1" noChangeArrowheads="1"/>
          </p:cNvSpPr>
          <p:nvPr>
            <p:ph type="body" idx="1"/>
          </p:nvPr>
        </p:nvSpPr>
        <p:spPr bwMode="auto">
          <a:xfrm>
            <a:off x="378244" y="4271046"/>
            <a:ext cx="5878286" cy="4492473"/>
          </a:xfrm>
          <a:noFill/>
        </p:spPr>
        <p:txBody>
          <a:bodyPr wrap="square" numCol="1" anchor="t" anchorCtr="0" compatLnSpc="1">
            <a:prstTxWarp prst="textNoShape">
              <a:avLst/>
            </a:prstTxWarp>
          </a:bodyPr>
          <a:lstStyle/>
          <a:p>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2A00A-CC99-4CC4-856C-8CF24BC99F2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State Employers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CalPERS - Retirement Business Rules</a:t>
            </a:r>
          </a:p>
        </p:txBody>
      </p:sp>
    </p:spTree>
    <p:extLst>
      <p:ext uri="{BB962C8B-B14F-4D97-AF65-F5344CB8AC3E}">
        <p14:creationId xmlns:p14="http://schemas.microsoft.com/office/powerpoint/2010/main" val="3502340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Date Placeholder 1"/>
          <p:cNvSpPr>
            <a:spLocks noGrp="1"/>
          </p:cNvSpPr>
          <p:nvPr>
            <p:ph type="dt" idx="10"/>
          </p:nvPr>
        </p:nvSpPr>
        <p:spPr/>
        <p:txBody>
          <a:bodyPr/>
          <a:lstStyle/>
          <a:p>
            <a:pPr>
              <a:defRPr/>
            </a:pPr>
            <a:fld id="{6B08E1F9-7160-4969-9998-621BF41776DF}" type="datetime1">
              <a:rPr lang="en-US" smtClean="0"/>
              <a:t>3/13/2019</a:t>
            </a:fld>
            <a:endParaRPr lang="en-US" dirty="0"/>
          </a:p>
        </p:txBody>
      </p:sp>
      <p:sp>
        <p:nvSpPr>
          <p:cNvPr id="3" name="Footer Placeholder 2"/>
          <p:cNvSpPr>
            <a:spLocks noGrp="1"/>
          </p:cNvSpPr>
          <p:nvPr>
            <p:ph type="ftr" sz="quarter" idx="11"/>
          </p:nvPr>
        </p:nvSpPr>
        <p:spPr/>
        <p:txBody>
          <a:bodyPr/>
          <a:lstStyle/>
          <a:p>
            <a:pPr>
              <a:defRPr/>
            </a:pPr>
            <a:r>
              <a:rPr lang="en-US"/>
              <a:t>State Employers</a:t>
            </a:r>
          </a:p>
        </p:txBody>
      </p:sp>
      <p:sp>
        <p:nvSpPr>
          <p:cNvPr id="4" name="Slide Number Placeholder 3"/>
          <p:cNvSpPr>
            <a:spLocks noGrp="1"/>
          </p:cNvSpPr>
          <p:nvPr>
            <p:ph type="sldNum" sz="quarter" idx="12"/>
          </p:nvPr>
        </p:nvSpPr>
        <p:spPr/>
        <p:txBody>
          <a:bodyPr/>
          <a:lstStyle/>
          <a:p>
            <a:pPr>
              <a:defRPr/>
            </a:pPr>
            <a:fld id="{90D152CC-B828-4C09-A637-F19F62D957BB}" type="slidenum">
              <a:rPr lang="en-US" smtClean="0"/>
              <a:pPr>
                <a:defRPr/>
              </a:pPr>
              <a:t>48</a:t>
            </a:fld>
            <a:endParaRPr lang="en-US" dirty="0"/>
          </a:p>
        </p:txBody>
      </p:sp>
      <p:sp>
        <p:nvSpPr>
          <p:cNvPr id="5" name="Header Placeholder 4"/>
          <p:cNvSpPr>
            <a:spLocks noGrp="1"/>
          </p:cNvSpPr>
          <p:nvPr>
            <p:ph type="hdr" sz="quarter" idx="13"/>
          </p:nvPr>
        </p:nvSpPr>
        <p:spPr/>
        <p:txBody>
          <a:bodyPr/>
          <a:lstStyle/>
          <a:p>
            <a:pPr>
              <a:defRPr/>
            </a:pPr>
            <a:r>
              <a:rPr lang="en-US"/>
              <a:t>CalPERS - Retirement Business Rules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xfrm>
            <a:off x="527062" y="4422303"/>
            <a:ext cx="5729469" cy="4116671"/>
          </a:xfrm>
          <a:noFill/>
        </p:spPr>
        <p:txBody>
          <a:bodyPr wrap="square" numCol="1" anchor="t" anchorCtr="0" compatLnSpc="1">
            <a:prstTxWarp prst="textNoShape">
              <a:avLst/>
            </a:prstTxWarp>
          </a:bodyPr>
          <a:lstStyle/>
          <a:p>
            <a:pPr defTabSz="895596">
              <a:lnSpc>
                <a:spcPct val="90000"/>
              </a:lnSpc>
              <a:defRPr/>
            </a:pPr>
            <a:endParaRPr lang="en-US" dirty="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97150" rtl="0" eaLnBrk="1" fontAlgn="auto" latinLnBrk="0" hangingPunct="1">
              <a:lnSpc>
                <a:spcPct val="100000"/>
              </a:lnSpc>
              <a:spcBef>
                <a:spcPts val="0"/>
              </a:spcBef>
              <a:spcAft>
                <a:spcPts val="0"/>
              </a:spcAft>
              <a:buClrTx/>
              <a:buSzTx/>
              <a:buFontTx/>
              <a:buNone/>
              <a:tabLst/>
              <a:defRPr/>
            </a:pPr>
            <a:fld id="{E612F9F5-C0FA-4E11-A38C-07F25910200D}"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89715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Date Placeholder 2">
            <a:extLst>
              <a:ext uri="{FF2B5EF4-FFF2-40B4-BE49-F238E27FC236}">
                <a16:creationId xmlns:a16="http://schemas.microsoft.com/office/drawing/2014/main" id="{D6F55457-1F15-435E-9803-81E2F62A5F2C}"/>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79A61-4EEB-48E0-83C0-6A729535D5C7}" type="datetime3">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 March 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130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CEB9785-3777-4B8F-87DF-33798E67C7EC}" type="datetime1">
              <a:rPr lang="en-US" smtClean="0"/>
              <a:t>3/13/2019</a:t>
            </a:fld>
            <a:endParaRPr lang="en-US" dirty="0"/>
          </a:p>
        </p:txBody>
      </p:sp>
      <p:sp>
        <p:nvSpPr>
          <p:cNvPr id="5" name="Footer Placeholder 4"/>
          <p:cNvSpPr>
            <a:spLocks noGrp="1"/>
          </p:cNvSpPr>
          <p:nvPr>
            <p:ph type="ftr" sz="quarter" idx="11"/>
          </p:nvPr>
        </p:nvSpPr>
        <p:spPr/>
        <p:txBody>
          <a:bodyPr/>
          <a:lstStyle/>
          <a:p>
            <a:pPr>
              <a:defRPr/>
            </a:pPr>
            <a:r>
              <a:rPr lang="en-US"/>
              <a:t>State Employers</a:t>
            </a:r>
          </a:p>
        </p:txBody>
      </p:sp>
      <p:sp>
        <p:nvSpPr>
          <p:cNvPr id="6" name="Slide Number Placeholder 5"/>
          <p:cNvSpPr>
            <a:spLocks noGrp="1"/>
          </p:cNvSpPr>
          <p:nvPr>
            <p:ph type="sldNum" sz="quarter" idx="12"/>
          </p:nvPr>
        </p:nvSpPr>
        <p:spPr/>
        <p:txBody>
          <a:bodyPr/>
          <a:lstStyle/>
          <a:p>
            <a:pPr>
              <a:defRPr/>
            </a:pPr>
            <a:fld id="{90D152CC-B828-4C09-A637-F19F62D957BB}" type="slidenum">
              <a:rPr lang="en-US" smtClean="0"/>
              <a:pPr>
                <a:defRPr/>
              </a:pPr>
              <a:t>5</a:t>
            </a:fld>
            <a:endParaRPr lang="en-US" dirty="0"/>
          </a:p>
        </p:txBody>
      </p:sp>
      <p:sp>
        <p:nvSpPr>
          <p:cNvPr id="7" name="Header Placeholder 6"/>
          <p:cNvSpPr>
            <a:spLocks noGrp="1"/>
          </p:cNvSpPr>
          <p:nvPr>
            <p:ph type="hdr" sz="quarter" idx="13"/>
          </p:nvPr>
        </p:nvSpPr>
        <p:spPr/>
        <p:txBody>
          <a:bodyPr/>
          <a:lstStyle/>
          <a:p>
            <a:pPr>
              <a:defRPr/>
            </a:pPr>
            <a:r>
              <a:rPr lang="en-US"/>
              <a:t>CalPERS - Retirement Business Rules</a:t>
            </a:r>
          </a:p>
        </p:txBody>
      </p:sp>
    </p:spTree>
    <p:extLst>
      <p:ext uri="{BB962C8B-B14F-4D97-AF65-F5344CB8AC3E}">
        <p14:creationId xmlns:p14="http://schemas.microsoft.com/office/powerpoint/2010/main" val="2000116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xfrm>
            <a:off x="527061" y="4342777"/>
            <a:ext cx="5729469" cy="3298015"/>
          </a:xfrm>
          <a:noFill/>
        </p:spPr>
        <p:txBody>
          <a:bodyPr wrap="square" numCol="1" anchor="t" anchorCtr="0" compatLnSpc="1">
            <a:prstTxWarp prst="textNoShape">
              <a:avLst/>
            </a:prstTxWarp>
          </a:bodyPr>
          <a:lstStyle/>
          <a:p>
            <a:pPr defTabSz="895596">
              <a:lnSpc>
                <a:spcPct val="90000"/>
              </a:lnSpc>
              <a:defRPr/>
            </a:pPr>
            <a:endParaRPr lang="en-US" dirty="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97150" rtl="0" eaLnBrk="1" fontAlgn="auto" latinLnBrk="0" hangingPunct="1">
              <a:lnSpc>
                <a:spcPct val="100000"/>
              </a:lnSpc>
              <a:spcBef>
                <a:spcPts val="0"/>
              </a:spcBef>
              <a:spcAft>
                <a:spcPts val="0"/>
              </a:spcAft>
              <a:buClrTx/>
              <a:buSzTx/>
              <a:buFontTx/>
              <a:buNone/>
              <a:tabLst/>
              <a:defRPr/>
            </a:pPr>
            <a:fld id="{E612F9F5-C0FA-4E11-A38C-07F25910200D}"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89715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3" name="Date Placeholder 2">
            <a:extLst>
              <a:ext uri="{FF2B5EF4-FFF2-40B4-BE49-F238E27FC236}">
                <a16:creationId xmlns:a16="http://schemas.microsoft.com/office/drawing/2014/main" id="{2BD72566-DCFC-4FA0-BF94-644564613958}"/>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EF26E-D3C5-4251-8E44-1E16294A153C}" type="datetime3">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 March 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787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xfrm>
            <a:off x="666579" y="4271047"/>
            <a:ext cx="5484540" cy="4567321"/>
          </a:xfrm>
          <a:noFill/>
        </p:spPr>
        <p:txBody>
          <a:bodyPr wrap="square" numCol="1" anchor="t" anchorCtr="0" compatLnSpc="1">
            <a:prstTxWarp prst="textNoShape">
              <a:avLst/>
            </a:prstTxWarp>
          </a:bodyPr>
          <a:lstStyle/>
          <a:p>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50894-423B-44AA-A149-70D90EA3247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52CC-B828-4C09-A637-F19F62D95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Header Placeholder 3"/>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CSU Business Rules</a:t>
            </a:r>
          </a:p>
        </p:txBody>
      </p:sp>
    </p:spTree>
    <p:extLst>
      <p:ext uri="{BB962C8B-B14F-4D97-AF65-F5344CB8AC3E}">
        <p14:creationId xmlns:p14="http://schemas.microsoft.com/office/powerpoint/2010/main" val="914471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B269580F-24F6-4690-B2C7-4F6B794D56F9}" type="datetime3">
              <a:rPr lang="en-US" smtClean="0">
                <a:solidFill>
                  <a:prstClr val="black"/>
                </a:solidFill>
              </a:rPr>
              <a:pPr>
                <a:defRPr/>
              </a:pPr>
              <a:t>13 March 2019</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t>State Employers</a:t>
            </a:r>
          </a:p>
        </p:txBody>
      </p:sp>
      <p:sp>
        <p:nvSpPr>
          <p:cNvPr id="6" name="Slide Number Placeholder 5"/>
          <p:cNvSpPr>
            <a:spLocks noGrp="1"/>
          </p:cNvSpPr>
          <p:nvPr>
            <p:ph type="sldNum" sz="quarter" idx="12"/>
          </p:nvPr>
        </p:nvSpPr>
        <p:spPr/>
        <p:txBody>
          <a:bodyPr/>
          <a:lstStyle/>
          <a:p>
            <a:pPr>
              <a:defRPr/>
            </a:pPr>
            <a:fld id="{90D152CC-B828-4C09-A637-F19F62D957BB}" type="slidenum">
              <a:rPr lang="en-US" smtClean="0"/>
              <a:pPr>
                <a:defRPr/>
              </a:pPr>
              <a:t>52</a:t>
            </a:fld>
            <a:endParaRPr lang="en-US" dirty="0"/>
          </a:p>
        </p:txBody>
      </p:sp>
      <p:sp>
        <p:nvSpPr>
          <p:cNvPr id="7" name="Header Placeholder 6"/>
          <p:cNvSpPr>
            <a:spLocks noGrp="1"/>
          </p:cNvSpPr>
          <p:nvPr>
            <p:ph type="hdr" sz="quarter" idx="13"/>
          </p:nvPr>
        </p:nvSpPr>
        <p:spPr/>
        <p:txBody>
          <a:bodyPr/>
          <a:lstStyle/>
          <a:p>
            <a:pPr>
              <a:defRPr/>
            </a:pPr>
            <a:r>
              <a:rPr lang="en-US"/>
              <a:t>CalPERS - Retirement Business Rules</a:t>
            </a:r>
          </a:p>
        </p:txBody>
      </p:sp>
    </p:spTree>
    <p:extLst>
      <p:ext uri="{BB962C8B-B14F-4D97-AF65-F5344CB8AC3E}">
        <p14:creationId xmlns:p14="http://schemas.microsoft.com/office/powerpoint/2010/main" val="10485290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AF9A89-2FC7-495C-9983-AA4C1C81D522}" type="datetime3">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 March 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DC985-D577-4D50-B5C7-8D6993F5302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343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67F4B13-E37A-4264-9927-5912518CCA61}" type="datetime1">
              <a:rPr lang="en-US" smtClean="0"/>
              <a:t>3/13/2019</a:t>
            </a:fld>
            <a:endParaRPr lang="en-US" dirty="0"/>
          </a:p>
        </p:txBody>
      </p:sp>
      <p:sp>
        <p:nvSpPr>
          <p:cNvPr id="5" name="Footer Placeholder 4"/>
          <p:cNvSpPr>
            <a:spLocks noGrp="1"/>
          </p:cNvSpPr>
          <p:nvPr>
            <p:ph type="ftr" sz="quarter" idx="11"/>
          </p:nvPr>
        </p:nvSpPr>
        <p:spPr/>
        <p:txBody>
          <a:bodyPr/>
          <a:lstStyle/>
          <a:p>
            <a:pPr>
              <a:defRPr/>
            </a:pPr>
            <a:r>
              <a:rPr lang="en-US"/>
              <a:t>State Employers</a:t>
            </a:r>
          </a:p>
        </p:txBody>
      </p:sp>
      <p:sp>
        <p:nvSpPr>
          <p:cNvPr id="6" name="Slide Number Placeholder 5"/>
          <p:cNvSpPr>
            <a:spLocks noGrp="1"/>
          </p:cNvSpPr>
          <p:nvPr>
            <p:ph type="sldNum" sz="quarter" idx="12"/>
          </p:nvPr>
        </p:nvSpPr>
        <p:spPr/>
        <p:txBody>
          <a:bodyPr/>
          <a:lstStyle/>
          <a:p>
            <a:pPr>
              <a:defRPr/>
            </a:pPr>
            <a:fld id="{90D152CC-B828-4C09-A637-F19F62D957BB}" type="slidenum">
              <a:rPr lang="en-US" smtClean="0"/>
              <a:pPr>
                <a:defRPr/>
              </a:pPr>
              <a:t>54</a:t>
            </a:fld>
            <a:endParaRPr lang="en-US" dirty="0"/>
          </a:p>
        </p:txBody>
      </p:sp>
      <p:sp>
        <p:nvSpPr>
          <p:cNvPr id="7" name="Header Placeholder 6"/>
          <p:cNvSpPr>
            <a:spLocks noGrp="1"/>
          </p:cNvSpPr>
          <p:nvPr>
            <p:ph type="hdr" sz="quarter" idx="13"/>
          </p:nvPr>
        </p:nvSpPr>
        <p:spPr/>
        <p:txBody>
          <a:bodyPr/>
          <a:lstStyle/>
          <a:p>
            <a:pPr>
              <a:defRPr/>
            </a:pPr>
            <a:r>
              <a:rPr lang="en-US"/>
              <a:t>CalPERS - Retirement Business Rules</a:t>
            </a:r>
          </a:p>
        </p:txBody>
      </p:sp>
    </p:spTree>
    <p:extLst>
      <p:ext uri="{BB962C8B-B14F-4D97-AF65-F5344CB8AC3E}">
        <p14:creationId xmlns:p14="http://schemas.microsoft.com/office/powerpoint/2010/main" val="460593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 name="Date Placeholder 1"/>
          <p:cNvSpPr>
            <a:spLocks noGrp="1"/>
          </p:cNvSpPr>
          <p:nvPr>
            <p:ph type="dt" idx="10"/>
          </p:nvPr>
        </p:nvSpPr>
        <p:spPr/>
        <p:txBody>
          <a:bodyPr/>
          <a:lstStyle/>
          <a:p>
            <a:pPr>
              <a:defRPr/>
            </a:pPr>
            <a:fld id="{9F3E3173-2F07-4367-A49D-5571F83D693C}" type="datetime1">
              <a:rPr lang="en-US" smtClean="0"/>
              <a:t>3/13/2019</a:t>
            </a:fld>
            <a:endParaRPr lang="en-US" dirty="0"/>
          </a:p>
        </p:txBody>
      </p:sp>
      <p:sp>
        <p:nvSpPr>
          <p:cNvPr id="3" name="Footer Placeholder 2"/>
          <p:cNvSpPr>
            <a:spLocks noGrp="1"/>
          </p:cNvSpPr>
          <p:nvPr>
            <p:ph type="ftr" sz="quarter" idx="11"/>
          </p:nvPr>
        </p:nvSpPr>
        <p:spPr/>
        <p:txBody>
          <a:bodyPr/>
          <a:lstStyle/>
          <a:p>
            <a:pPr>
              <a:defRPr/>
            </a:pPr>
            <a:r>
              <a:rPr lang="en-US"/>
              <a:t>State Employers</a:t>
            </a:r>
          </a:p>
        </p:txBody>
      </p:sp>
      <p:sp>
        <p:nvSpPr>
          <p:cNvPr id="4" name="Slide Number Placeholder 3"/>
          <p:cNvSpPr>
            <a:spLocks noGrp="1"/>
          </p:cNvSpPr>
          <p:nvPr>
            <p:ph type="sldNum" sz="quarter" idx="12"/>
          </p:nvPr>
        </p:nvSpPr>
        <p:spPr/>
        <p:txBody>
          <a:bodyPr/>
          <a:lstStyle/>
          <a:p>
            <a:pPr>
              <a:defRPr/>
            </a:pPr>
            <a:fld id="{90D152CC-B828-4C09-A637-F19F62D957BB}" type="slidenum">
              <a:rPr lang="en-US" smtClean="0"/>
              <a:pPr>
                <a:defRPr/>
              </a:pPr>
              <a:t>55</a:t>
            </a:fld>
            <a:endParaRPr lang="en-US" dirty="0"/>
          </a:p>
        </p:txBody>
      </p:sp>
      <p:sp>
        <p:nvSpPr>
          <p:cNvPr id="5" name="Header Placeholder 4"/>
          <p:cNvSpPr>
            <a:spLocks noGrp="1"/>
          </p:cNvSpPr>
          <p:nvPr>
            <p:ph type="hdr" sz="quarter" idx="13"/>
          </p:nvPr>
        </p:nvSpPr>
        <p:spPr/>
        <p:txBody>
          <a:bodyPr/>
          <a:lstStyle/>
          <a:p>
            <a:pPr>
              <a:defRPr/>
            </a:pPr>
            <a:r>
              <a:rPr lang="en-US"/>
              <a:t>CalPERS - Retirement Business Rules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latin typeface="Arial" charset="0"/>
              <a:cs typeface="Arial" charset="0"/>
            </a:endParaRPr>
          </a:p>
        </p:txBody>
      </p:sp>
      <p:sp>
        <p:nvSpPr>
          <p:cNvPr id="2" name="Date Placeholder 1"/>
          <p:cNvSpPr>
            <a:spLocks noGrp="1"/>
          </p:cNvSpPr>
          <p:nvPr>
            <p:ph type="dt" idx="10"/>
          </p:nvPr>
        </p:nvSpPr>
        <p:spPr/>
        <p:txBody>
          <a:bodyPr/>
          <a:lstStyle/>
          <a:p>
            <a:pPr>
              <a:defRPr/>
            </a:pPr>
            <a:fld id="{FDE31EB1-F7BE-47CA-8522-F8FCC7B9F949}" type="datetime1">
              <a:rPr lang="en-US" smtClean="0"/>
              <a:t>3/13/2019</a:t>
            </a:fld>
            <a:endParaRPr lang="en-US" dirty="0"/>
          </a:p>
        </p:txBody>
      </p:sp>
      <p:sp>
        <p:nvSpPr>
          <p:cNvPr id="3" name="Footer Placeholder 2"/>
          <p:cNvSpPr>
            <a:spLocks noGrp="1"/>
          </p:cNvSpPr>
          <p:nvPr>
            <p:ph type="ftr" sz="quarter" idx="11"/>
          </p:nvPr>
        </p:nvSpPr>
        <p:spPr/>
        <p:txBody>
          <a:bodyPr/>
          <a:lstStyle/>
          <a:p>
            <a:pPr>
              <a:defRPr/>
            </a:pPr>
            <a:r>
              <a:rPr lang="en-US"/>
              <a:t>State Employers</a:t>
            </a:r>
          </a:p>
        </p:txBody>
      </p:sp>
      <p:sp>
        <p:nvSpPr>
          <p:cNvPr id="4" name="Slide Number Placeholder 3"/>
          <p:cNvSpPr>
            <a:spLocks noGrp="1"/>
          </p:cNvSpPr>
          <p:nvPr>
            <p:ph type="sldNum" sz="quarter" idx="12"/>
          </p:nvPr>
        </p:nvSpPr>
        <p:spPr/>
        <p:txBody>
          <a:bodyPr/>
          <a:lstStyle/>
          <a:p>
            <a:pPr>
              <a:defRPr/>
            </a:pPr>
            <a:fld id="{90D152CC-B828-4C09-A637-F19F62D957BB}" type="slidenum">
              <a:rPr lang="en-US" smtClean="0"/>
              <a:pPr>
                <a:defRPr/>
              </a:pPr>
              <a:t>56</a:t>
            </a:fld>
            <a:endParaRPr lang="en-US" dirty="0"/>
          </a:p>
        </p:txBody>
      </p:sp>
      <p:sp>
        <p:nvSpPr>
          <p:cNvPr id="5" name="Header Placeholder 4"/>
          <p:cNvSpPr>
            <a:spLocks noGrp="1"/>
          </p:cNvSpPr>
          <p:nvPr>
            <p:ph type="hdr" sz="quarter" idx="13"/>
          </p:nvPr>
        </p:nvSpPr>
        <p:spPr/>
        <p:txBody>
          <a:bodyPr/>
          <a:lstStyle/>
          <a:p>
            <a:pPr>
              <a:defRPr/>
            </a:pPr>
            <a:r>
              <a:rPr lang="en-US"/>
              <a:t>CalPERS - Retirement Business Rules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87F3C21E-2F90-4B48-A494-77607CD2D8E3}" type="datetime1">
              <a:rPr lang="en-US" smtClean="0"/>
              <a:t>3/13/2019</a:t>
            </a:fld>
            <a:endParaRPr lang="en-US" dirty="0"/>
          </a:p>
        </p:txBody>
      </p:sp>
      <p:sp>
        <p:nvSpPr>
          <p:cNvPr id="5" name="Footer Placeholder 4"/>
          <p:cNvSpPr>
            <a:spLocks noGrp="1"/>
          </p:cNvSpPr>
          <p:nvPr>
            <p:ph type="ftr" sz="quarter" idx="11"/>
          </p:nvPr>
        </p:nvSpPr>
        <p:spPr/>
        <p:txBody>
          <a:bodyPr/>
          <a:lstStyle/>
          <a:p>
            <a:pPr>
              <a:defRPr/>
            </a:pPr>
            <a:r>
              <a:rPr lang="en-US"/>
              <a:t>State Employers</a:t>
            </a:r>
          </a:p>
        </p:txBody>
      </p:sp>
      <p:sp>
        <p:nvSpPr>
          <p:cNvPr id="6" name="Slide Number Placeholder 5"/>
          <p:cNvSpPr>
            <a:spLocks noGrp="1"/>
          </p:cNvSpPr>
          <p:nvPr>
            <p:ph type="sldNum" sz="quarter" idx="12"/>
          </p:nvPr>
        </p:nvSpPr>
        <p:spPr/>
        <p:txBody>
          <a:bodyPr/>
          <a:lstStyle/>
          <a:p>
            <a:pPr>
              <a:defRPr/>
            </a:pPr>
            <a:fld id="{90D152CC-B828-4C09-A637-F19F62D957BB}" type="slidenum">
              <a:rPr lang="en-US" smtClean="0"/>
              <a:pPr>
                <a:defRPr/>
              </a:pPr>
              <a:t>6</a:t>
            </a:fld>
            <a:endParaRPr lang="en-US" dirty="0"/>
          </a:p>
        </p:txBody>
      </p:sp>
      <p:sp>
        <p:nvSpPr>
          <p:cNvPr id="7" name="Header Placeholder 6"/>
          <p:cNvSpPr>
            <a:spLocks noGrp="1"/>
          </p:cNvSpPr>
          <p:nvPr>
            <p:ph type="hdr" sz="quarter" idx="13"/>
          </p:nvPr>
        </p:nvSpPr>
        <p:spPr/>
        <p:txBody>
          <a:bodyPr/>
          <a:lstStyle/>
          <a:p>
            <a:pPr>
              <a:defRPr/>
            </a:pPr>
            <a:r>
              <a:rPr lang="en-US"/>
              <a:t>CalPERS - Retirement Business Rules</a:t>
            </a:r>
          </a:p>
        </p:txBody>
      </p:sp>
    </p:spTree>
    <p:extLst>
      <p:ext uri="{BB962C8B-B14F-4D97-AF65-F5344CB8AC3E}">
        <p14:creationId xmlns:p14="http://schemas.microsoft.com/office/powerpoint/2010/main" val="3137838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42E00A93-D418-43E1-9073-80F3F403AD49}" type="datetime1">
              <a:rPr lang="en-US" smtClean="0"/>
              <a:t>3/13/2019</a:t>
            </a:fld>
            <a:endParaRPr lang="en-US" dirty="0"/>
          </a:p>
        </p:txBody>
      </p:sp>
      <p:sp>
        <p:nvSpPr>
          <p:cNvPr id="5" name="Footer Placeholder 4"/>
          <p:cNvSpPr>
            <a:spLocks noGrp="1"/>
          </p:cNvSpPr>
          <p:nvPr>
            <p:ph type="ftr" sz="quarter" idx="11"/>
          </p:nvPr>
        </p:nvSpPr>
        <p:spPr/>
        <p:txBody>
          <a:bodyPr/>
          <a:lstStyle/>
          <a:p>
            <a:pPr>
              <a:defRPr/>
            </a:pPr>
            <a:r>
              <a:rPr lang="en-US"/>
              <a:t>State Employers</a:t>
            </a:r>
          </a:p>
        </p:txBody>
      </p:sp>
      <p:sp>
        <p:nvSpPr>
          <p:cNvPr id="6" name="Slide Number Placeholder 5"/>
          <p:cNvSpPr>
            <a:spLocks noGrp="1"/>
          </p:cNvSpPr>
          <p:nvPr>
            <p:ph type="sldNum" sz="quarter" idx="12"/>
          </p:nvPr>
        </p:nvSpPr>
        <p:spPr/>
        <p:txBody>
          <a:bodyPr/>
          <a:lstStyle/>
          <a:p>
            <a:pPr>
              <a:defRPr/>
            </a:pPr>
            <a:fld id="{90D152CC-B828-4C09-A637-F19F62D957BB}" type="slidenum">
              <a:rPr lang="en-US" smtClean="0"/>
              <a:pPr>
                <a:defRPr/>
              </a:pPr>
              <a:t>7</a:t>
            </a:fld>
            <a:endParaRPr lang="en-US" dirty="0"/>
          </a:p>
        </p:txBody>
      </p:sp>
      <p:sp>
        <p:nvSpPr>
          <p:cNvPr id="7" name="Header Placeholder 6"/>
          <p:cNvSpPr>
            <a:spLocks noGrp="1"/>
          </p:cNvSpPr>
          <p:nvPr>
            <p:ph type="hdr" sz="quarter" idx="13"/>
          </p:nvPr>
        </p:nvSpPr>
        <p:spPr/>
        <p:txBody>
          <a:bodyPr/>
          <a:lstStyle/>
          <a:p>
            <a:pPr>
              <a:defRPr/>
            </a:pPr>
            <a:r>
              <a:rPr lang="en-US"/>
              <a:t>CalPERS - Retirement Business Rules</a:t>
            </a:r>
          </a:p>
        </p:txBody>
      </p:sp>
    </p:spTree>
    <p:extLst>
      <p:ext uri="{BB962C8B-B14F-4D97-AF65-F5344CB8AC3E}">
        <p14:creationId xmlns:p14="http://schemas.microsoft.com/office/powerpoint/2010/main" val="4127763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Date Placeholder 3"/>
          <p:cNvSpPr>
            <a:spLocks noGrp="1"/>
          </p:cNvSpPr>
          <p:nvPr>
            <p:ph type="dt" idx="10"/>
          </p:nvPr>
        </p:nvSpPr>
        <p:spPr/>
        <p:txBody>
          <a:bodyPr/>
          <a:lstStyle/>
          <a:p>
            <a:pPr>
              <a:defRPr/>
            </a:pPr>
            <a:fld id="{C60E8DA0-E301-44AC-90A5-423AD76F52E4}" type="datetime1">
              <a:rPr lang="en-US" smtClean="0"/>
              <a:t>3/13/2019</a:t>
            </a:fld>
            <a:endParaRPr lang="en-US" dirty="0"/>
          </a:p>
        </p:txBody>
      </p:sp>
      <p:sp>
        <p:nvSpPr>
          <p:cNvPr id="5" name="Footer Placeholder 4"/>
          <p:cNvSpPr>
            <a:spLocks noGrp="1"/>
          </p:cNvSpPr>
          <p:nvPr>
            <p:ph type="ftr" sz="quarter" idx="11"/>
          </p:nvPr>
        </p:nvSpPr>
        <p:spPr/>
        <p:txBody>
          <a:bodyPr/>
          <a:lstStyle/>
          <a:p>
            <a:pPr>
              <a:defRPr/>
            </a:pPr>
            <a:r>
              <a:rPr lang="en-US"/>
              <a:t>State Employers</a:t>
            </a:r>
          </a:p>
        </p:txBody>
      </p:sp>
      <p:sp>
        <p:nvSpPr>
          <p:cNvPr id="6" name="Slide Number Placeholder 5"/>
          <p:cNvSpPr>
            <a:spLocks noGrp="1"/>
          </p:cNvSpPr>
          <p:nvPr>
            <p:ph type="sldNum" sz="quarter" idx="12"/>
          </p:nvPr>
        </p:nvSpPr>
        <p:spPr/>
        <p:txBody>
          <a:bodyPr/>
          <a:lstStyle/>
          <a:p>
            <a:pPr>
              <a:defRPr/>
            </a:pPr>
            <a:fld id="{90D152CC-B828-4C09-A637-F19F62D957BB}" type="slidenum">
              <a:rPr lang="en-US" smtClean="0"/>
              <a:pPr>
                <a:defRPr/>
              </a:pPr>
              <a:t>8</a:t>
            </a:fld>
            <a:endParaRPr lang="en-US" dirty="0"/>
          </a:p>
        </p:txBody>
      </p:sp>
      <p:sp>
        <p:nvSpPr>
          <p:cNvPr id="7" name="Header Placeholder 6"/>
          <p:cNvSpPr>
            <a:spLocks noGrp="1"/>
          </p:cNvSpPr>
          <p:nvPr>
            <p:ph type="hdr" sz="quarter" idx="13"/>
          </p:nvPr>
        </p:nvSpPr>
        <p:spPr/>
        <p:txBody>
          <a:bodyPr/>
          <a:lstStyle/>
          <a:p>
            <a:pPr>
              <a:defRPr/>
            </a:pPr>
            <a:r>
              <a:rPr lang="en-US"/>
              <a:t>CalPERS - Retirement Business Rules</a:t>
            </a:r>
          </a:p>
        </p:txBody>
      </p:sp>
    </p:spTree>
    <p:extLst>
      <p:ext uri="{BB962C8B-B14F-4D97-AF65-F5344CB8AC3E}">
        <p14:creationId xmlns:p14="http://schemas.microsoft.com/office/powerpoint/2010/main" val="1569145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a:defRPr/>
            </a:pPr>
            <a:fld id="{B269580F-24F6-4690-B2C7-4F6B794D56F9}" type="datetime3">
              <a:rPr lang="en-US" smtClean="0"/>
              <a:t>13 March 2019</a:t>
            </a:fld>
            <a:endParaRPr lang="en-US" dirty="0"/>
          </a:p>
        </p:txBody>
      </p:sp>
      <p:sp>
        <p:nvSpPr>
          <p:cNvPr id="5" name="Slide Number Placeholder 4"/>
          <p:cNvSpPr>
            <a:spLocks noGrp="1"/>
          </p:cNvSpPr>
          <p:nvPr>
            <p:ph type="sldNum" sz="quarter" idx="11"/>
          </p:nvPr>
        </p:nvSpPr>
        <p:spPr/>
        <p:txBody>
          <a:bodyPr/>
          <a:lstStyle/>
          <a:p>
            <a:pPr>
              <a:defRPr/>
            </a:pPr>
            <a:fld id="{79BDC985-D577-4D50-B5C7-8D6993F53027}" type="slidenum">
              <a:rPr lang="en-US" smtClean="0"/>
              <a:pPr>
                <a:defRPr/>
              </a:pPr>
              <a:t>9</a:t>
            </a:fld>
            <a:endParaRPr lang="en-US" dirty="0"/>
          </a:p>
        </p:txBody>
      </p:sp>
    </p:spTree>
    <p:extLst>
      <p:ext uri="{BB962C8B-B14F-4D97-AF65-F5344CB8AC3E}">
        <p14:creationId xmlns:p14="http://schemas.microsoft.com/office/powerpoint/2010/main" val="3793206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286000" y="3074988"/>
            <a:ext cx="4572000" cy="708025"/>
          </a:xfrm>
          <a:prstGeom prst="rect">
            <a:avLst/>
          </a:prstGeom>
          <a:noFill/>
          <a:ln>
            <a:noFill/>
          </a:ln>
          <a:extLst/>
        </p:spPr>
        <p:txBody>
          <a:bodyPr>
            <a:spAutoFit/>
          </a:bodyPr>
          <a:lstStyle/>
          <a:p>
            <a:pPr fontAlgn="auto">
              <a:spcBef>
                <a:spcPts val="0"/>
              </a:spcBef>
              <a:spcAft>
                <a:spcPts val="0"/>
              </a:spcAft>
              <a:defRPr/>
            </a:pPr>
            <a:r>
              <a:rPr lang="en-US">
                <a:latin typeface="+mn-lt"/>
                <a:ea typeface="+mn-ea"/>
                <a:cs typeface="+mn-cs"/>
              </a:rPr>
              <a:t>Public Agency</a:t>
            </a:r>
          </a:p>
          <a:p>
            <a:pPr fontAlgn="auto">
              <a:spcBef>
                <a:spcPts val="0"/>
              </a:spcBef>
              <a:spcAft>
                <a:spcPts val="0"/>
              </a:spcAft>
              <a:defRPr/>
            </a:pPr>
            <a:r>
              <a:rPr lang="en-US">
                <a:latin typeface="+mn-lt"/>
                <a:ea typeface="+mn-ea"/>
                <a:cs typeface="+mn-cs"/>
              </a:rPr>
              <a:t> Payroll </a:t>
            </a:r>
          </a:p>
        </p:txBody>
      </p:sp>
      <p:sp>
        <p:nvSpPr>
          <p:cNvPr id="5122" name="Rectangle 2"/>
          <p:cNvSpPr>
            <a:spLocks noGrp="1" noChangeArrowheads="1"/>
          </p:cNvSpPr>
          <p:nvPr>
            <p:ph type="ctrTitle"/>
          </p:nvPr>
        </p:nvSpPr>
        <p:spPr>
          <a:xfrm>
            <a:off x="4495800" y="2667000"/>
            <a:ext cx="3962400" cy="457200"/>
          </a:xfrm>
        </p:spPr>
        <p:txBody>
          <a:bodyPr/>
          <a:lstStyle>
            <a:lvl1pPr algn="l">
              <a:defRPr sz="1800" b="0" i="1">
                <a:solidFill>
                  <a:schemeClr val="bg1"/>
                </a:solidFill>
                <a:latin typeface="Arial"/>
                <a:cs typeface="Arial"/>
              </a:defRPr>
            </a:lvl1pPr>
          </a:lstStyle>
          <a:p>
            <a:r>
              <a:rPr lang="en-US"/>
              <a:t>Click to edit Master title style</a:t>
            </a:r>
            <a:endParaRPr lang="en-US" dirty="0"/>
          </a:p>
        </p:txBody>
      </p:sp>
      <p:sp>
        <p:nvSpPr>
          <p:cNvPr id="5123" name="Rectangle 3"/>
          <p:cNvSpPr>
            <a:spLocks noGrp="1" noChangeArrowheads="1"/>
          </p:cNvSpPr>
          <p:nvPr>
            <p:ph type="subTitle" idx="1"/>
          </p:nvPr>
        </p:nvSpPr>
        <p:spPr>
          <a:xfrm>
            <a:off x="4495800" y="3048000"/>
            <a:ext cx="3962400" cy="990600"/>
          </a:xfrm>
        </p:spPr>
        <p:txBody>
          <a:bodyPr/>
          <a:lstStyle>
            <a:lvl1pPr marL="0" indent="0" algn="l">
              <a:buFontTx/>
              <a:buNone/>
              <a:defRPr sz="2400" i="0">
                <a:solidFill>
                  <a:srgbClr val="FFFFFF"/>
                </a:solidFil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1</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3600">
                <a:latin typeface="+mn-lt"/>
              </a:defRPr>
            </a:lvl1pPr>
            <a:lvl2pPr>
              <a:defRPr sz="3200"/>
            </a:lvl2pPr>
            <a:lvl3pPr>
              <a:defRPr sz="2800"/>
            </a:lvl3pPr>
            <a:lvl4pPr>
              <a:defRPr sz="2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1</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vider or quo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00200"/>
            <a:ext cx="6172200" cy="3733800"/>
          </a:xfrm>
        </p:spPr>
        <p:txBody>
          <a:bodyPr anchor="ctr">
            <a:normAutofit/>
          </a:bodyPr>
          <a:lstStyle>
            <a:lvl1pPr>
              <a:buFontTx/>
              <a:buNone/>
              <a:defRPr sz="2400">
                <a:solidFill>
                  <a:schemeClr val="bg1"/>
                </a:solidFill>
              </a:defRPr>
            </a:lvl1pPr>
          </a:lstStyle>
          <a:p>
            <a:r>
              <a:rPr lang="en-US"/>
              <a:t>Click to edit Master title style</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1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371600" y="3886200"/>
            <a:ext cx="6400800" cy="1600200"/>
          </a:xfrm>
        </p:spPr>
        <p:txBody>
          <a:bodyPr>
            <a:normAutofit/>
          </a:bodyPr>
          <a:lstStyle>
            <a:lvl1pPr marL="0" indent="0" algn="ctr">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br>
              <a:rPr lang="en-US" dirty="0"/>
            </a:br>
            <a:r>
              <a:rPr lang="en-US" dirty="0"/>
              <a:t>Division</a:t>
            </a:r>
          </a:p>
        </p:txBody>
      </p:sp>
      <p:sp>
        <p:nvSpPr>
          <p:cNvPr id="4" name="Rectangle 3"/>
          <p:cNvSpPr>
            <a:spLocks noChangeArrowheads="1"/>
          </p:cNvSpPr>
          <p:nvPr userDrawn="1"/>
        </p:nvSpPr>
        <p:spPr bwMode="auto">
          <a:xfrm>
            <a:off x="2286000" y="3074988"/>
            <a:ext cx="4572000" cy="708025"/>
          </a:xfrm>
          <a:prstGeom prst="rect">
            <a:avLst/>
          </a:prstGeom>
          <a:noFill/>
          <a:ln>
            <a:noFill/>
          </a:ln>
          <a:extLst/>
        </p:spPr>
        <p:txBody>
          <a:bodyPr>
            <a:spAutoFit/>
          </a:bodyPr>
          <a:lstStyle/>
          <a:p>
            <a:pPr fontAlgn="auto">
              <a:spcBef>
                <a:spcPts val="0"/>
              </a:spcBef>
              <a:spcAft>
                <a:spcPts val="0"/>
              </a:spcAft>
              <a:defRPr/>
            </a:pPr>
            <a:r>
              <a:rPr lang="en-US">
                <a:latin typeface="+mn-lt"/>
                <a:ea typeface="+mn-ea"/>
                <a:cs typeface="+mn-cs"/>
              </a:rPr>
              <a:t>Public Agency</a:t>
            </a:r>
          </a:p>
          <a:p>
            <a:pPr fontAlgn="auto">
              <a:spcBef>
                <a:spcPts val="0"/>
              </a:spcBef>
              <a:spcAft>
                <a:spcPts val="0"/>
              </a:spcAft>
              <a:defRPr/>
            </a:pPr>
            <a:r>
              <a:rPr lang="en-US">
                <a:latin typeface="+mn-lt"/>
                <a:ea typeface="+mn-ea"/>
                <a:cs typeface="+mn-cs"/>
              </a:rPr>
              <a:t> Payroll </a:t>
            </a:r>
          </a:p>
        </p:txBody>
      </p:sp>
    </p:spTree>
    <p:extLst>
      <p:ext uri="{BB962C8B-B14F-4D97-AF65-F5344CB8AC3E}">
        <p14:creationId xmlns:p14="http://schemas.microsoft.com/office/powerpoint/2010/main" val="3046792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600"/>
            </a:lvl2pPr>
            <a:lvl3pPr>
              <a:defRPr sz="2400"/>
            </a:lvl3pPr>
          </a:lstStyle>
          <a:p>
            <a:pPr lvl="0"/>
            <a:r>
              <a:rPr lang="en-US"/>
              <a:t>Click to edit Master text styles</a:t>
            </a:r>
          </a:p>
          <a:p>
            <a:pPr lvl="1"/>
            <a:r>
              <a:rPr lang="en-US"/>
              <a:t>Second level</a:t>
            </a:r>
          </a:p>
          <a:p>
            <a:pPr lvl="2"/>
            <a:r>
              <a:rPr lang="en-US"/>
              <a:t>Third level</a:t>
            </a:r>
          </a:p>
        </p:txBody>
      </p:sp>
      <p:sp>
        <p:nvSpPr>
          <p:cNvPr id="13"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Narrow" pitchFamily="-105" charset="0"/>
              </a:rPr>
              <a:t>Presentation Title</a:t>
            </a:r>
          </a:p>
        </p:txBody>
      </p:sp>
    </p:spTree>
    <p:extLst>
      <p:ext uri="{BB962C8B-B14F-4D97-AF65-F5344CB8AC3E}">
        <p14:creationId xmlns:p14="http://schemas.microsoft.com/office/powerpoint/2010/main" val="113595280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a:xfrm>
            <a:off x="457200" y="1981200"/>
            <a:ext cx="8229600" cy="4114512"/>
          </a:xfrm>
        </p:spPr>
        <p:txBody>
          <a:bodyPr/>
          <a:lstStyle>
            <a:lvl1pPr>
              <a:defRPr sz="2800"/>
            </a:lvl1pPr>
            <a:lvl2pPr>
              <a:defRPr sz="2600"/>
            </a:lvl2pPr>
            <a:lvl3pPr>
              <a:defRPr sz="2400"/>
            </a:lvl3pPr>
          </a:lstStyle>
          <a:p>
            <a:pPr lvl="0"/>
            <a:r>
              <a:rPr lang="en-US"/>
              <a:t>Click to edit Master text styles</a:t>
            </a:r>
          </a:p>
          <a:p>
            <a:pPr lvl="1"/>
            <a:r>
              <a:rPr lang="en-US"/>
              <a:t>Second level</a:t>
            </a:r>
          </a:p>
          <a:p>
            <a:pPr lvl="2"/>
            <a:r>
              <a:rPr lang="en-US"/>
              <a:t>Third level</a:t>
            </a:r>
          </a:p>
        </p:txBody>
      </p:sp>
      <p:sp>
        <p:nvSpPr>
          <p:cNvPr id="13"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Narrow" pitchFamily="-105" charset="0"/>
              </a:rPr>
              <a:t>Presentation Title</a:t>
            </a:r>
          </a:p>
        </p:txBody>
      </p:sp>
      <p:sp>
        <p:nvSpPr>
          <p:cNvPr id="14" name="Content Placeholder 2"/>
          <p:cNvSpPr>
            <a:spLocks noGrp="1"/>
          </p:cNvSpPr>
          <p:nvPr>
            <p:ph idx="10" hasCustomPrompt="1"/>
          </p:nvPr>
        </p:nvSpPr>
        <p:spPr>
          <a:xfrm>
            <a:off x="457200" y="1295400"/>
            <a:ext cx="8229600" cy="533400"/>
          </a:xfrm>
        </p:spPr>
        <p:txBody>
          <a:bodyPr>
            <a:noAutofit/>
          </a:bodyPr>
          <a:lstStyle>
            <a:lvl1pPr marL="0" indent="0">
              <a:buNone/>
              <a:defRPr sz="2800" baseline="0"/>
            </a:lvl1pPr>
            <a:lvl2pPr>
              <a:defRPr sz="2600"/>
            </a:lvl2pPr>
            <a:lvl3pPr>
              <a:defRPr sz="2400"/>
            </a:lvl3pPr>
          </a:lstStyle>
          <a:p>
            <a:pPr lvl="0"/>
            <a:r>
              <a:rPr lang="en-US" dirty="0"/>
              <a:t>Click to edit subtitle</a:t>
            </a:r>
          </a:p>
        </p:txBody>
      </p:sp>
    </p:spTree>
    <p:extLst>
      <p:ext uri="{BB962C8B-B14F-4D97-AF65-F5344CB8AC3E}">
        <p14:creationId xmlns:p14="http://schemas.microsoft.com/office/powerpoint/2010/main" val="415246146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art Placeholder 7"/>
          <p:cNvSpPr>
            <a:spLocks noGrp="1"/>
          </p:cNvSpPr>
          <p:nvPr>
            <p:ph type="chart" sz="quarter" idx="13"/>
          </p:nvPr>
        </p:nvSpPr>
        <p:spPr>
          <a:xfrm>
            <a:off x="457200" y="1600200"/>
            <a:ext cx="8229600" cy="4495800"/>
          </a:xfrm>
        </p:spPr>
        <p:txBody>
          <a:bodyPr/>
          <a:lstStyle/>
          <a:p>
            <a:r>
              <a:rPr lang="en-US"/>
              <a:t>Click icon to add chart</a:t>
            </a:r>
          </a:p>
        </p:txBody>
      </p:sp>
      <p:sp>
        <p:nvSpPr>
          <p:cNvPr id="11"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Narrow" pitchFamily="-105" charset="0"/>
              </a:rPr>
              <a:t>Presentation Title</a:t>
            </a:r>
          </a:p>
        </p:txBody>
      </p:sp>
    </p:spTree>
    <p:extLst>
      <p:ext uri="{BB962C8B-B14F-4D97-AF65-F5344CB8AC3E}">
        <p14:creationId xmlns:p14="http://schemas.microsoft.com/office/powerpoint/2010/main" val="334249825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able Placeholder 7"/>
          <p:cNvSpPr>
            <a:spLocks noGrp="1"/>
          </p:cNvSpPr>
          <p:nvPr>
            <p:ph type="tbl" sz="quarter" idx="14"/>
          </p:nvPr>
        </p:nvSpPr>
        <p:spPr>
          <a:xfrm>
            <a:off x="457200" y="1600200"/>
            <a:ext cx="8229600" cy="4495800"/>
          </a:xfrm>
        </p:spPr>
        <p:txBody>
          <a:bodyPr/>
          <a:lstStyle/>
          <a:p>
            <a:r>
              <a:rPr lang="en-US"/>
              <a:t>Click icon to add table</a:t>
            </a:r>
            <a:endParaRPr lang="en-US" dirty="0"/>
          </a:p>
        </p:txBody>
      </p:sp>
      <p:sp>
        <p:nvSpPr>
          <p:cNvPr id="11"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Narrow" pitchFamily="-105" charset="0"/>
              </a:rPr>
              <a:t>Presentation Title</a:t>
            </a:r>
          </a:p>
        </p:txBody>
      </p:sp>
    </p:spTree>
    <p:extLst>
      <p:ext uri="{BB962C8B-B14F-4D97-AF65-F5344CB8AC3E}">
        <p14:creationId xmlns:p14="http://schemas.microsoft.com/office/powerpoint/2010/main" val="45139619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2257425" y="2286000"/>
            <a:ext cx="4572000" cy="1570038"/>
          </a:xfrm>
          <a:prstGeom prst="rect">
            <a:avLst/>
          </a:prstGeom>
          <a:noFill/>
          <a:ln>
            <a:noFill/>
          </a:ln>
          <a:extLst/>
        </p:spPr>
        <p:txBody>
          <a:bodyPr>
            <a:spAutoFit/>
          </a:bodyPr>
          <a:lstStyle/>
          <a:p>
            <a:pPr fontAlgn="auto">
              <a:spcBef>
                <a:spcPts val="0"/>
              </a:spcBef>
              <a:spcAft>
                <a:spcPts val="0"/>
              </a:spcAft>
              <a:defRPr/>
            </a:pPr>
            <a:r>
              <a:rPr lang="en-US" sz="4800" b="1">
                <a:solidFill>
                  <a:schemeClr val="bg1"/>
                </a:solidFill>
                <a:latin typeface="Arial" pitchFamily="34" charset="0"/>
                <a:ea typeface="+mn-ea"/>
                <a:cs typeface="+mn-cs"/>
              </a:rPr>
              <a:t>Public Agency</a:t>
            </a:r>
          </a:p>
          <a:p>
            <a:pPr fontAlgn="auto">
              <a:spcBef>
                <a:spcPts val="0"/>
              </a:spcBef>
              <a:spcAft>
                <a:spcPts val="0"/>
              </a:spcAft>
              <a:defRPr/>
            </a:pPr>
            <a:r>
              <a:rPr lang="en-US" sz="4800" b="1">
                <a:solidFill>
                  <a:schemeClr val="bg1"/>
                </a:solidFill>
                <a:latin typeface="Arial" pitchFamily="34" charset="0"/>
                <a:ea typeface="+mn-ea"/>
                <a:cs typeface="+mn-cs"/>
              </a:rPr>
              <a:t>       Payroll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1</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3600">
                <a:latin typeface="+mn-lt"/>
              </a:defRPr>
            </a:lvl1pPr>
            <a:lvl2pPr>
              <a:defRPr sz="3200"/>
            </a:lvl2pPr>
            <a:lvl3pPr>
              <a:defRPr sz="2800"/>
            </a:lvl3pPr>
            <a:lvl4pPr>
              <a:defRPr sz="2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1</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1000" y="2057400"/>
            <a:ext cx="8305800" cy="1752600"/>
          </a:xfrm>
        </p:spPr>
        <p:txBody>
          <a:bodyPr/>
          <a:lstStyle>
            <a:lvl1pPr algn="ctr">
              <a:defRPr sz="4100">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a:xfrm>
            <a:off x="381000" y="3886200"/>
            <a:ext cx="8305800" cy="1371600"/>
          </a:xfrm>
        </p:spPr>
        <p:txBody>
          <a:bodyPr/>
          <a:lstStyle>
            <a:lvl1pPr marL="0" indent="0" algn="ctr">
              <a:buFontTx/>
              <a:buNone/>
              <a:defRPr sz="3000" i="0">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1864126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6"/>
          <p:cNvSpPr>
            <a:spLocks noGrp="1"/>
          </p:cNvSpPr>
          <p:nvPr>
            <p:ph type="body" sz="quarter" idx="12"/>
          </p:nvPr>
        </p:nvSpPr>
        <p:spPr>
          <a:xfrm>
            <a:off x="381000" y="1905000"/>
            <a:ext cx="8305800" cy="3733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4"/>
          <p:cNvSpPr>
            <a:spLocks noGrp="1"/>
          </p:cNvSpPr>
          <p:nvPr>
            <p:ph type="sldNum" sz="quarter" idx="13"/>
          </p:nvPr>
        </p:nvSpPr>
        <p:spPr/>
        <p:txBody>
          <a:bodyPr/>
          <a:lstStyle>
            <a:lvl1pPr>
              <a:defRPr/>
            </a:lvl1pPr>
          </a:lstStyle>
          <a:p>
            <a:fld id="{9117632C-EC18-4097-9B1C-81F6E3221863}" type="slidenum">
              <a:rPr lang="en-US" altLang="en-US"/>
              <a:pPr/>
              <a:t>‹#›</a:t>
            </a:fld>
            <a:endParaRPr lang="en-US" altLang="en-US"/>
          </a:p>
        </p:txBody>
      </p:sp>
      <p:sp>
        <p:nvSpPr>
          <p:cNvPr id="5" name="Footer Placeholder 5"/>
          <p:cNvSpPr>
            <a:spLocks noGrp="1"/>
          </p:cNvSpPr>
          <p:nvPr>
            <p:ph type="ftr" sz="quarter" idx="14"/>
          </p:nvPr>
        </p:nvSpPr>
        <p:spPr/>
        <p:txBody>
          <a:bodyPr/>
          <a:lstStyle>
            <a:lvl1pPr>
              <a:defRPr/>
            </a:lvl1pPr>
          </a:lstStyle>
          <a:p>
            <a:r>
              <a:rPr lang="en-US" altLang="en-US"/>
              <a:t>Presentation Title</a:t>
            </a:r>
          </a:p>
        </p:txBody>
      </p:sp>
    </p:spTree>
    <p:extLst>
      <p:ext uri="{BB962C8B-B14F-4D97-AF65-F5344CB8AC3E}">
        <p14:creationId xmlns:p14="http://schemas.microsoft.com/office/powerpoint/2010/main" val="2804535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05800" cy="1066800"/>
          </a:xfrm>
        </p:spPr>
        <p:txBody>
          <a:bodyPr/>
          <a:lstStyle/>
          <a:p>
            <a:r>
              <a:rPr lang="en-US" dirty="0"/>
              <a:t>Click to edit Master title style</a:t>
            </a:r>
          </a:p>
        </p:txBody>
      </p:sp>
      <p:sp>
        <p:nvSpPr>
          <p:cNvPr id="9" name="Picture Placeholder 8"/>
          <p:cNvSpPr>
            <a:spLocks noGrp="1"/>
          </p:cNvSpPr>
          <p:nvPr>
            <p:ph type="pic" sz="quarter" idx="12"/>
          </p:nvPr>
        </p:nvSpPr>
        <p:spPr>
          <a:xfrm>
            <a:off x="5943600" y="1752600"/>
            <a:ext cx="2743200" cy="3962400"/>
          </a:xfrm>
        </p:spPr>
        <p:txBody>
          <a:bodyPr/>
          <a:lstStyle/>
          <a:p>
            <a:pPr lvl="0"/>
            <a:endParaRPr lang="en-US" noProof="0" dirty="0"/>
          </a:p>
        </p:txBody>
      </p:sp>
      <p:sp>
        <p:nvSpPr>
          <p:cNvPr id="11" name="Text Placeholder 10"/>
          <p:cNvSpPr>
            <a:spLocks noGrp="1"/>
          </p:cNvSpPr>
          <p:nvPr>
            <p:ph type="body" sz="quarter" idx="13"/>
          </p:nvPr>
        </p:nvSpPr>
        <p:spPr>
          <a:xfrm>
            <a:off x="381000" y="1752600"/>
            <a:ext cx="51054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lide Number Placeholder 4"/>
          <p:cNvSpPr>
            <a:spLocks noGrp="1"/>
          </p:cNvSpPr>
          <p:nvPr>
            <p:ph type="sldNum" sz="quarter" idx="14"/>
          </p:nvPr>
        </p:nvSpPr>
        <p:spPr/>
        <p:txBody>
          <a:bodyPr/>
          <a:lstStyle>
            <a:lvl1pPr>
              <a:defRPr/>
            </a:lvl1pPr>
          </a:lstStyle>
          <a:p>
            <a:fld id="{41BA455F-8205-4A92-B832-FDE317896F1F}" type="slidenum">
              <a:rPr lang="en-US" altLang="en-US"/>
              <a:pPr/>
              <a:t>‹#›</a:t>
            </a:fld>
            <a:endParaRPr lang="en-US" altLang="en-US"/>
          </a:p>
        </p:txBody>
      </p:sp>
      <p:sp>
        <p:nvSpPr>
          <p:cNvPr id="6" name="Footer Placeholder 5"/>
          <p:cNvSpPr>
            <a:spLocks noGrp="1"/>
          </p:cNvSpPr>
          <p:nvPr>
            <p:ph type="ftr" sz="quarter" idx="15"/>
          </p:nvPr>
        </p:nvSpPr>
        <p:spPr/>
        <p:txBody>
          <a:bodyPr/>
          <a:lstStyle>
            <a:lvl1pPr>
              <a:defRPr/>
            </a:lvl1pPr>
          </a:lstStyle>
          <a:p>
            <a:r>
              <a:rPr lang="en-US" altLang="en-US"/>
              <a:t>Presentation Title</a:t>
            </a:r>
          </a:p>
        </p:txBody>
      </p:sp>
    </p:spTree>
    <p:extLst>
      <p:ext uri="{BB962C8B-B14F-4D97-AF65-F5344CB8AC3E}">
        <p14:creationId xmlns:p14="http://schemas.microsoft.com/office/powerpoint/2010/main" val="4245057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2"/>
          </p:nvPr>
        </p:nvSpPr>
        <p:spPr>
          <a:xfrm>
            <a:off x="381000" y="1981200"/>
            <a:ext cx="8305800" cy="3733800"/>
          </a:xfrm>
        </p:spPr>
        <p:txBody>
          <a:bodyPr/>
          <a:lstStyle/>
          <a:p>
            <a:pPr lvl="0"/>
            <a:endParaRPr lang="en-US" noProof="0"/>
          </a:p>
        </p:txBody>
      </p:sp>
      <p:sp>
        <p:nvSpPr>
          <p:cNvPr id="4" name="Slide Number Placeholder 4"/>
          <p:cNvSpPr>
            <a:spLocks noGrp="1"/>
          </p:cNvSpPr>
          <p:nvPr>
            <p:ph type="sldNum" sz="quarter" idx="13"/>
          </p:nvPr>
        </p:nvSpPr>
        <p:spPr/>
        <p:txBody>
          <a:bodyPr/>
          <a:lstStyle>
            <a:lvl1pPr>
              <a:defRPr/>
            </a:lvl1pPr>
          </a:lstStyle>
          <a:p>
            <a:fld id="{65A0DC4C-6035-49A6-9351-DCF9DBECA668}" type="slidenum">
              <a:rPr lang="en-US" altLang="en-US"/>
              <a:pPr/>
              <a:t>‹#›</a:t>
            </a:fld>
            <a:endParaRPr lang="en-US" altLang="en-US"/>
          </a:p>
        </p:txBody>
      </p:sp>
      <p:sp>
        <p:nvSpPr>
          <p:cNvPr id="5" name="Footer Placeholder 5"/>
          <p:cNvSpPr>
            <a:spLocks noGrp="1"/>
          </p:cNvSpPr>
          <p:nvPr>
            <p:ph type="ftr" sz="quarter" idx="14"/>
          </p:nvPr>
        </p:nvSpPr>
        <p:spPr/>
        <p:txBody>
          <a:bodyPr/>
          <a:lstStyle>
            <a:lvl1pPr>
              <a:defRPr/>
            </a:lvl1pPr>
          </a:lstStyle>
          <a:p>
            <a:r>
              <a:rPr lang="en-US" altLang="en-US"/>
              <a:t>Presentation Title</a:t>
            </a:r>
          </a:p>
        </p:txBody>
      </p:sp>
    </p:spTree>
    <p:extLst>
      <p:ext uri="{BB962C8B-B14F-4D97-AF65-F5344CB8AC3E}">
        <p14:creationId xmlns:p14="http://schemas.microsoft.com/office/powerpoint/2010/main" val="3375047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able Placeholder 5"/>
          <p:cNvSpPr>
            <a:spLocks noGrp="1"/>
          </p:cNvSpPr>
          <p:nvPr>
            <p:ph type="tbl" sz="quarter" idx="12"/>
          </p:nvPr>
        </p:nvSpPr>
        <p:spPr>
          <a:xfrm>
            <a:off x="381000" y="1981200"/>
            <a:ext cx="8305800" cy="3733800"/>
          </a:xfrm>
        </p:spPr>
        <p:txBody>
          <a:bodyPr/>
          <a:lstStyle/>
          <a:p>
            <a:pPr lvl="0"/>
            <a:endParaRPr lang="en-US" noProof="0"/>
          </a:p>
        </p:txBody>
      </p:sp>
      <p:sp>
        <p:nvSpPr>
          <p:cNvPr id="4" name="Slide Number Placeholder 4"/>
          <p:cNvSpPr>
            <a:spLocks noGrp="1"/>
          </p:cNvSpPr>
          <p:nvPr>
            <p:ph type="sldNum" sz="quarter" idx="13"/>
          </p:nvPr>
        </p:nvSpPr>
        <p:spPr/>
        <p:txBody>
          <a:bodyPr/>
          <a:lstStyle>
            <a:lvl1pPr>
              <a:defRPr/>
            </a:lvl1pPr>
          </a:lstStyle>
          <a:p>
            <a:fld id="{6ADF305A-BB24-4390-A997-D0F85D14A623}" type="slidenum">
              <a:rPr lang="en-US" altLang="en-US"/>
              <a:pPr/>
              <a:t>‹#›</a:t>
            </a:fld>
            <a:endParaRPr lang="en-US" altLang="en-US"/>
          </a:p>
        </p:txBody>
      </p:sp>
      <p:sp>
        <p:nvSpPr>
          <p:cNvPr id="5" name="Footer Placeholder 5"/>
          <p:cNvSpPr>
            <a:spLocks noGrp="1"/>
          </p:cNvSpPr>
          <p:nvPr>
            <p:ph type="ftr" sz="quarter" idx="14"/>
          </p:nvPr>
        </p:nvSpPr>
        <p:spPr/>
        <p:txBody>
          <a:bodyPr/>
          <a:lstStyle>
            <a:lvl1pPr>
              <a:defRPr/>
            </a:lvl1pPr>
          </a:lstStyle>
          <a:p>
            <a:r>
              <a:rPr lang="en-US" altLang="en-US"/>
              <a:t>Presentation Title</a:t>
            </a:r>
          </a:p>
        </p:txBody>
      </p:sp>
    </p:spTree>
    <p:extLst>
      <p:ext uri="{BB962C8B-B14F-4D97-AF65-F5344CB8AC3E}">
        <p14:creationId xmlns:p14="http://schemas.microsoft.com/office/powerpoint/2010/main" val="2054171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1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371600" y="3886200"/>
            <a:ext cx="6400800" cy="1600200"/>
          </a:xfrm>
        </p:spPr>
        <p:txBody>
          <a:bodyPr>
            <a:normAutofit/>
          </a:bodyPr>
          <a:lstStyle>
            <a:lvl1pPr marL="0" indent="0" algn="ctr">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br>
              <a:rPr lang="en-US" dirty="0"/>
            </a:br>
            <a:r>
              <a:rPr lang="en-US" dirty="0"/>
              <a:t>Division</a:t>
            </a:r>
          </a:p>
        </p:txBody>
      </p:sp>
      <p:sp>
        <p:nvSpPr>
          <p:cNvPr id="4" name="Rectangle 3"/>
          <p:cNvSpPr>
            <a:spLocks noChangeArrowheads="1"/>
          </p:cNvSpPr>
          <p:nvPr userDrawn="1"/>
        </p:nvSpPr>
        <p:spPr bwMode="auto">
          <a:xfrm>
            <a:off x="2286000" y="3074988"/>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pPr>
            <a:r>
              <a:rPr lang="en-US">
                <a:solidFill>
                  <a:prstClr val="black"/>
                </a:solidFill>
                <a:latin typeface="Calibri"/>
                <a:ea typeface="+mn-ea"/>
                <a:cs typeface="+mn-cs"/>
              </a:rPr>
              <a:t>Public Agency</a:t>
            </a:r>
          </a:p>
          <a:p>
            <a:pPr fontAlgn="auto">
              <a:spcBef>
                <a:spcPts val="0"/>
              </a:spcBef>
              <a:spcAft>
                <a:spcPts val="0"/>
              </a:spcAft>
            </a:pPr>
            <a:r>
              <a:rPr lang="en-US">
                <a:solidFill>
                  <a:prstClr val="black"/>
                </a:solidFill>
                <a:latin typeface="Calibri"/>
                <a:ea typeface="+mn-ea"/>
                <a:cs typeface="+mn-cs"/>
              </a:rPr>
              <a:t> Payroll </a:t>
            </a:r>
          </a:p>
        </p:txBody>
      </p:sp>
    </p:spTree>
    <p:extLst>
      <p:ext uri="{BB962C8B-B14F-4D97-AF65-F5344CB8AC3E}">
        <p14:creationId xmlns:p14="http://schemas.microsoft.com/office/powerpoint/2010/main" val="416134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6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3"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a:latin typeface="Arial Narrow" pitchFamily="-105" charset="0"/>
              </a:rPr>
              <a:t>Presentation Title</a:t>
            </a:r>
          </a:p>
        </p:txBody>
      </p:sp>
    </p:spTree>
    <p:extLst>
      <p:ext uri="{BB962C8B-B14F-4D97-AF65-F5344CB8AC3E}">
        <p14:creationId xmlns:p14="http://schemas.microsoft.com/office/powerpoint/2010/main" val="406985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a:xfrm>
            <a:off x="457200" y="1981200"/>
            <a:ext cx="8229600" cy="4114512"/>
          </a:xfrm>
        </p:spPr>
        <p:txBody>
          <a:bodyPr/>
          <a:lstStyle>
            <a:lvl1pPr>
              <a:defRPr sz="2800"/>
            </a:lvl1pPr>
            <a:lvl2pPr>
              <a:defRPr sz="2600"/>
            </a:lvl2pPr>
            <a:lvl3pPr>
              <a:defRPr sz="2400"/>
            </a:lvl3pPr>
          </a:lstStyle>
          <a:p>
            <a:pPr lvl="0"/>
            <a:r>
              <a:rPr lang="en-US"/>
              <a:t>Click to edit Master text styles</a:t>
            </a:r>
          </a:p>
          <a:p>
            <a:pPr lvl="1"/>
            <a:r>
              <a:rPr lang="en-US"/>
              <a:t>Second level</a:t>
            </a:r>
          </a:p>
          <a:p>
            <a:pPr lvl="2"/>
            <a:r>
              <a:rPr lang="en-US"/>
              <a:t>Third level</a:t>
            </a:r>
          </a:p>
        </p:txBody>
      </p:sp>
      <p:sp>
        <p:nvSpPr>
          <p:cNvPr id="13"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a:latin typeface="Arial Narrow" pitchFamily="-105" charset="0"/>
              </a:rPr>
              <a:t>Presentation Title</a:t>
            </a:r>
          </a:p>
        </p:txBody>
      </p:sp>
      <p:sp>
        <p:nvSpPr>
          <p:cNvPr id="14" name="Content Placeholder 2"/>
          <p:cNvSpPr>
            <a:spLocks noGrp="1"/>
          </p:cNvSpPr>
          <p:nvPr>
            <p:ph idx="10" hasCustomPrompt="1"/>
          </p:nvPr>
        </p:nvSpPr>
        <p:spPr>
          <a:xfrm>
            <a:off x="457200" y="1295400"/>
            <a:ext cx="8229600" cy="533400"/>
          </a:xfrm>
        </p:spPr>
        <p:txBody>
          <a:bodyPr>
            <a:noAutofit/>
          </a:bodyPr>
          <a:lstStyle>
            <a:lvl1pPr marL="0" indent="0">
              <a:buNone/>
              <a:defRPr sz="2800" baseline="0"/>
            </a:lvl1pPr>
            <a:lvl2pPr>
              <a:defRPr sz="2600"/>
            </a:lvl2pPr>
            <a:lvl3pPr>
              <a:defRPr sz="2400"/>
            </a:lvl3pPr>
          </a:lstStyle>
          <a:p>
            <a:pPr lvl="0"/>
            <a:r>
              <a:rPr lang="en-US" dirty="0"/>
              <a:t>Click to edit subtitle</a:t>
            </a:r>
          </a:p>
        </p:txBody>
      </p:sp>
    </p:spTree>
    <p:extLst>
      <p:ext uri="{BB962C8B-B14F-4D97-AF65-F5344CB8AC3E}">
        <p14:creationId xmlns:p14="http://schemas.microsoft.com/office/powerpoint/2010/main" val="2334998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hart Placeholder 7"/>
          <p:cNvSpPr>
            <a:spLocks noGrp="1"/>
          </p:cNvSpPr>
          <p:nvPr>
            <p:ph type="chart" sz="quarter" idx="13"/>
          </p:nvPr>
        </p:nvSpPr>
        <p:spPr>
          <a:xfrm>
            <a:off x="457200" y="1600200"/>
            <a:ext cx="8229600" cy="4495800"/>
          </a:xfrm>
        </p:spPr>
        <p:txBody>
          <a:bodyPr/>
          <a:lstStyle/>
          <a:p>
            <a:r>
              <a:rPr lang="en-US"/>
              <a:t>Click icon to add chart</a:t>
            </a:r>
          </a:p>
        </p:txBody>
      </p:sp>
      <p:sp>
        <p:nvSpPr>
          <p:cNvPr id="11"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a:latin typeface="Arial Narrow" pitchFamily="-105" charset="0"/>
              </a:rPr>
              <a:t>Presentation Title</a:t>
            </a:r>
          </a:p>
        </p:txBody>
      </p:sp>
    </p:spTree>
    <p:extLst>
      <p:ext uri="{BB962C8B-B14F-4D97-AF65-F5344CB8AC3E}">
        <p14:creationId xmlns:p14="http://schemas.microsoft.com/office/powerpoint/2010/main" val="3894866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able Placeholder 7"/>
          <p:cNvSpPr>
            <a:spLocks noGrp="1"/>
          </p:cNvSpPr>
          <p:nvPr>
            <p:ph type="tbl" sz="quarter" idx="14"/>
          </p:nvPr>
        </p:nvSpPr>
        <p:spPr>
          <a:xfrm>
            <a:off x="457200" y="1600200"/>
            <a:ext cx="8229600" cy="4495800"/>
          </a:xfrm>
        </p:spPr>
        <p:txBody>
          <a:bodyPr/>
          <a:lstStyle/>
          <a:p>
            <a:r>
              <a:rPr lang="en-US"/>
              <a:t>Click icon to add table</a:t>
            </a:r>
            <a:endParaRPr lang="en-US" dirty="0"/>
          </a:p>
        </p:txBody>
      </p:sp>
      <p:sp>
        <p:nvSpPr>
          <p:cNvPr id="11"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a:latin typeface="Arial Narrow" pitchFamily="-105" charset="0"/>
              </a:rPr>
              <a:t>Presentation Title</a:t>
            </a:r>
          </a:p>
        </p:txBody>
      </p:sp>
    </p:spTree>
    <p:extLst>
      <p:ext uri="{BB962C8B-B14F-4D97-AF65-F5344CB8AC3E}">
        <p14:creationId xmlns:p14="http://schemas.microsoft.com/office/powerpoint/2010/main" val="730284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defRPr/>
            </a:pPr>
            <a:endParaRPr lang="en-US">
              <a:solidFill>
                <a:prstClr val="black"/>
              </a:solidFill>
              <a:latin typeface="Calibri"/>
              <a:ea typeface="+mn-ea"/>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defRPr/>
            </a:pPr>
            <a:endParaRPr lang="en-US">
              <a:solidFill>
                <a:prstClr val="black"/>
              </a:solidFill>
              <a:latin typeface="Calibri"/>
              <a:ea typeface="+mn-ea"/>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auto">
              <a:spcBef>
                <a:spcPts val="0"/>
              </a:spcBef>
              <a:spcAft>
                <a:spcPts val="0"/>
              </a:spcAft>
              <a:defRPr/>
            </a:pPr>
            <a:r>
              <a:rPr lang="en-US">
                <a:solidFill>
                  <a:prstClr val="black"/>
                </a:solidFill>
                <a:latin typeface="Calibri"/>
                <a:ea typeface="+mn-ea"/>
                <a:cs typeface="+mn-cs"/>
              </a:rPr>
              <a:t>1</a:t>
            </a:r>
          </a:p>
        </p:txBody>
      </p:sp>
    </p:spTree>
    <p:extLst>
      <p:ext uri="{BB962C8B-B14F-4D97-AF65-F5344CB8AC3E}">
        <p14:creationId xmlns:p14="http://schemas.microsoft.com/office/powerpoint/2010/main" val="4218891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3600">
                <a:latin typeface="+mn-lt"/>
              </a:defRPr>
            </a:lvl1pPr>
            <a:lvl2pPr>
              <a:defRPr sz="3200"/>
            </a:lvl2pPr>
            <a:lvl3pPr>
              <a:defRPr sz="2800"/>
            </a:lvl3pPr>
            <a:lvl4pPr>
              <a:defRPr sz="2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defRPr/>
            </a:pPr>
            <a:endParaRPr lang="en-US">
              <a:solidFill>
                <a:prstClr val="black"/>
              </a:solidFill>
              <a:latin typeface="Calibri"/>
              <a:ea typeface="+mn-ea"/>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defRPr/>
            </a:pPr>
            <a:endParaRPr lang="en-US">
              <a:solidFill>
                <a:prstClr val="black"/>
              </a:solidFill>
              <a:latin typeface="Calibri"/>
              <a:ea typeface="+mn-ea"/>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auto">
              <a:spcBef>
                <a:spcPts val="0"/>
              </a:spcBef>
              <a:spcAft>
                <a:spcPts val="0"/>
              </a:spcAft>
              <a:defRPr/>
            </a:pPr>
            <a:r>
              <a:rPr lang="en-US">
                <a:solidFill>
                  <a:prstClr val="black"/>
                </a:solidFill>
                <a:latin typeface="Calibri"/>
                <a:ea typeface="+mn-ea"/>
                <a:cs typeface="+mn-cs"/>
              </a:rPr>
              <a:t>1</a:t>
            </a:r>
          </a:p>
        </p:txBody>
      </p:sp>
    </p:spTree>
    <p:extLst>
      <p:ext uri="{BB962C8B-B14F-4D97-AF65-F5344CB8AC3E}">
        <p14:creationId xmlns:p14="http://schemas.microsoft.com/office/powerpoint/2010/main" val="1559874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81000" y="1905000"/>
            <a:ext cx="8305800" cy="3733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Rectangle 3"/>
          <p:cNvSpPr>
            <a:spLocks noGrp="1" noChangeArrowheads="1"/>
          </p:cNvSpPr>
          <p:nvPr>
            <p:ph type="subTitle" idx="1"/>
          </p:nvPr>
        </p:nvSpPr>
        <p:spPr>
          <a:xfrm>
            <a:off x="762000" y="914400"/>
            <a:ext cx="5410200" cy="609600"/>
          </a:xfrm>
        </p:spPr>
        <p:txBody>
          <a:bodyPr/>
          <a:lstStyle>
            <a:lvl1pPr marL="0" indent="0" algn="l">
              <a:buFontTx/>
              <a:buNone/>
              <a:defRPr sz="2400" i="0">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1503641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1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371600" y="3886200"/>
            <a:ext cx="6400800" cy="1600200"/>
          </a:xfrm>
        </p:spPr>
        <p:txBody>
          <a:bodyPr>
            <a:normAutofit/>
          </a:bodyPr>
          <a:lstStyle>
            <a:lvl1pPr marL="0" indent="0" algn="ctr">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br>
              <a:rPr lang="en-US" dirty="0"/>
            </a:br>
            <a:r>
              <a:rPr lang="en-US" dirty="0"/>
              <a:t>Division</a:t>
            </a:r>
          </a:p>
        </p:txBody>
      </p:sp>
      <p:sp>
        <p:nvSpPr>
          <p:cNvPr id="4" name="Rectangle 3"/>
          <p:cNvSpPr>
            <a:spLocks noChangeArrowheads="1"/>
          </p:cNvSpPr>
          <p:nvPr userDrawn="1"/>
        </p:nvSpPr>
        <p:spPr bwMode="auto">
          <a:xfrm>
            <a:off x="2286000" y="3074988"/>
            <a:ext cx="4572000" cy="708025"/>
          </a:xfrm>
          <a:prstGeom prst="rect">
            <a:avLst/>
          </a:prstGeom>
          <a:noFill/>
          <a:ln>
            <a:noFill/>
          </a:ln>
          <a:extLst/>
        </p:spPr>
        <p:txBody>
          <a:bodyPr>
            <a:spAutoFit/>
          </a:bodyPr>
          <a:lstStyle/>
          <a:p>
            <a:pPr>
              <a:defRPr/>
            </a:pPr>
            <a:r>
              <a:rPr lang="en-US">
                <a:solidFill>
                  <a:prstClr val="black"/>
                </a:solidFill>
                <a:ea typeface="ＭＳ Ｐゴシック"/>
              </a:rPr>
              <a:t>Public Agency</a:t>
            </a:r>
          </a:p>
          <a:p>
            <a:pPr>
              <a:defRPr/>
            </a:pPr>
            <a:r>
              <a:rPr lang="en-US">
                <a:solidFill>
                  <a:prstClr val="black"/>
                </a:solidFill>
                <a:ea typeface="ＭＳ Ｐゴシック"/>
              </a:rPr>
              <a:t> Payroll </a:t>
            </a:r>
          </a:p>
        </p:txBody>
      </p:sp>
    </p:spTree>
    <p:extLst>
      <p:ext uri="{BB962C8B-B14F-4D97-AF65-F5344CB8AC3E}">
        <p14:creationId xmlns:p14="http://schemas.microsoft.com/office/powerpoint/2010/main" val="2161960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600"/>
            </a:lvl2pPr>
            <a:lvl3pPr>
              <a:defRPr sz="2400"/>
            </a:lvl3pPr>
          </a:lstStyle>
          <a:p>
            <a:pPr lvl="0"/>
            <a:r>
              <a:rPr lang="en-US"/>
              <a:t>Click to edit Master text styles</a:t>
            </a:r>
          </a:p>
          <a:p>
            <a:pPr lvl="1"/>
            <a:r>
              <a:rPr lang="en-US"/>
              <a:t>Second level</a:t>
            </a:r>
          </a:p>
          <a:p>
            <a:pPr lvl="2"/>
            <a:r>
              <a:rPr lang="en-US"/>
              <a:t>Third level</a:t>
            </a:r>
          </a:p>
        </p:txBody>
      </p:sp>
      <p:sp>
        <p:nvSpPr>
          <p:cNvPr id="13"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latin typeface="Arial Narrow" pitchFamily="-105" charset="0"/>
              </a:rPr>
              <a:t>Presentation Title</a:t>
            </a:r>
          </a:p>
        </p:txBody>
      </p:sp>
    </p:spTree>
    <p:extLst>
      <p:ext uri="{BB962C8B-B14F-4D97-AF65-F5344CB8AC3E}">
        <p14:creationId xmlns:p14="http://schemas.microsoft.com/office/powerpoint/2010/main" val="2387957727"/>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a:xfrm>
            <a:off x="457200" y="1981200"/>
            <a:ext cx="8229600" cy="4114512"/>
          </a:xfrm>
        </p:spPr>
        <p:txBody>
          <a:bodyPr/>
          <a:lstStyle>
            <a:lvl1pPr>
              <a:defRPr sz="2800"/>
            </a:lvl1pPr>
            <a:lvl2pPr>
              <a:defRPr sz="2600"/>
            </a:lvl2pPr>
            <a:lvl3pPr>
              <a:defRPr sz="2400"/>
            </a:lvl3pPr>
          </a:lstStyle>
          <a:p>
            <a:pPr lvl="0"/>
            <a:r>
              <a:rPr lang="en-US"/>
              <a:t>Click to edit Master text styles</a:t>
            </a:r>
          </a:p>
          <a:p>
            <a:pPr lvl="1"/>
            <a:r>
              <a:rPr lang="en-US"/>
              <a:t>Second level</a:t>
            </a:r>
          </a:p>
          <a:p>
            <a:pPr lvl="2"/>
            <a:r>
              <a:rPr lang="en-US"/>
              <a:t>Third level</a:t>
            </a:r>
          </a:p>
        </p:txBody>
      </p:sp>
      <p:sp>
        <p:nvSpPr>
          <p:cNvPr id="13"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latin typeface="Arial Narrow" pitchFamily="-105" charset="0"/>
              </a:rPr>
              <a:t>Presentation Title</a:t>
            </a:r>
          </a:p>
        </p:txBody>
      </p:sp>
      <p:sp>
        <p:nvSpPr>
          <p:cNvPr id="14" name="Content Placeholder 2"/>
          <p:cNvSpPr>
            <a:spLocks noGrp="1"/>
          </p:cNvSpPr>
          <p:nvPr>
            <p:ph idx="10" hasCustomPrompt="1"/>
          </p:nvPr>
        </p:nvSpPr>
        <p:spPr>
          <a:xfrm>
            <a:off x="457200" y="1295400"/>
            <a:ext cx="8229600" cy="533400"/>
          </a:xfrm>
        </p:spPr>
        <p:txBody>
          <a:bodyPr>
            <a:noAutofit/>
          </a:bodyPr>
          <a:lstStyle>
            <a:lvl1pPr marL="0" indent="0">
              <a:buNone/>
              <a:defRPr sz="2800" baseline="0"/>
            </a:lvl1pPr>
            <a:lvl2pPr>
              <a:defRPr sz="2600"/>
            </a:lvl2pPr>
            <a:lvl3pPr>
              <a:defRPr sz="2400"/>
            </a:lvl3pPr>
          </a:lstStyle>
          <a:p>
            <a:pPr lvl="0"/>
            <a:r>
              <a:rPr lang="en-US" dirty="0"/>
              <a:t>Click to edit subtitle</a:t>
            </a:r>
          </a:p>
        </p:txBody>
      </p:sp>
    </p:spTree>
    <p:extLst>
      <p:ext uri="{BB962C8B-B14F-4D97-AF65-F5344CB8AC3E}">
        <p14:creationId xmlns:p14="http://schemas.microsoft.com/office/powerpoint/2010/main" val="1890428911"/>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art Placeholder 7"/>
          <p:cNvSpPr>
            <a:spLocks noGrp="1"/>
          </p:cNvSpPr>
          <p:nvPr>
            <p:ph type="chart" sz="quarter" idx="13"/>
          </p:nvPr>
        </p:nvSpPr>
        <p:spPr>
          <a:xfrm>
            <a:off x="457200" y="1600200"/>
            <a:ext cx="8229600" cy="4495800"/>
          </a:xfrm>
        </p:spPr>
        <p:txBody>
          <a:bodyPr/>
          <a:lstStyle/>
          <a:p>
            <a:r>
              <a:rPr lang="en-US"/>
              <a:t>Click icon to add chart</a:t>
            </a:r>
          </a:p>
        </p:txBody>
      </p:sp>
      <p:sp>
        <p:nvSpPr>
          <p:cNvPr id="11"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latin typeface="Arial Narrow" pitchFamily="-105" charset="0"/>
              </a:rPr>
              <a:t>Presentation Title</a:t>
            </a:r>
          </a:p>
        </p:txBody>
      </p:sp>
    </p:spTree>
    <p:extLst>
      <p:ext uri="{BB962C8B-B14F-4D97-AF65-F5344CB8AC3E}">
        <p14:creationId xmlns:p14="http://schemas.microsoft.com/office/powerpoint/2010/main" val="227787704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able Placeholder 7"/>
          <p:cNvSpPr>
            <a:spLocks noGrp="1"/>
          </p:cNvSpPr>
          <p:nvPr>
            <p:ph type="tbl" sz="quarter" idx="14"/>
          </p:nvPr>
        </p:nvSpPr>
        <p:spPr>
          <a:xfrm>
            <a:off x="457200" y="1600200"/>
            <a:ext cx="8229600" cy="4495800"/>
          </a:xfrm>
        </p:spPr>
        <p:txBody>
          <a:bodyPr/>
          <a:lstStyle/>
          <a:p>
            <a:r>
              <a:rPr lang="en-US"/>
              <a:t>Click icon to add table</a:t>
            </a:r>
            <a:endParaRPr lang="en-US" dirty="0"/>
          </a:p>
        </p:txBody>
      </p:sp>
      <p:sp>
        <p:nvSpPr>
          <p:cNvPr id="11"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latin typeface="Arial Narrow" pitchFamily="-105" charset="0"/>
              </a:rPr>
              <a:t>Presentation Title</a:t>
            </a:r>
          </a:p>
        </p:txBody>
      </p:sp>
    </p:spTree>
    <p:extLst>
      <p:ext uri="{BB962C8B-B14F-4D97-AF65-F5344CB8AC3E}">
        <p14:creationId xmlns:p14="http://schemas.microsoft.com/office/powerpoint/2010/main" val="3366573832"/>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solidFill>
                  <a:prstClr val="black"/>
                </a:solidFill>
              </a:rPr>
              <a:t>1</a:t>
            </a:r>
          </a:p>
        </p:txBody>
      </p:sp>
    </p:spTree>
    <p:extLst>
      <p:ext uri="{BB962C8B-B14F-4D97-AF65-F5344CB8AC3E}">
        <p14:creationId xmlns:p14="http://schemas.microsoft.com/office/powerpoint/2010/main" val="544420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solidFill>
                  <a:prstClr val="black"/>
                </a:solidFill>
              </a:rPr>
              <a:t>1</a:t>
            </a:r>
          </a:p>
        </p:txBody>
      </p:sp>
    </p:spTree>
    <p:extLst>
      <p:ext uri="{BB962C8B-B14F-4D97-AF65-F5344CB8AC3E}">
        <p14:creationId xmlns:p14="http://schemas.microsoft.com/office/powerpoint/2010/main" val="3977932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3600">
                <a:latin typeface="+mn-lt"/>
              </a:defRPr>
            </a:lvl1pPr>
            <a:lvl2pPr>
              <a:defRPr sz="3200"/>
            </a:lvl2pPr>
            <a:lvl3pPr>
              <a:defRPr sz="2800"/>
            </a:lvl3pPr>
            <a:lvl4pPr>
              <a:defRPr sz="2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solidFill>
                  <a:prstClr val="black"/>
                </a:solidFill>
              </a:rPr>
              <a:t>1</a:t>
            </a:r>
          </a:p>
        </p:txBody>
      </p:sp>
    </p:spTree>
    <p:extLst>
      <p:ext uri="{BB962C8B-B14F-4D97-AF65-F5344CB8AC3E}">
        <p14:creationId xmlns:p14="http://schemas.microsoft.com/office/powerpoint/2010/main" val="1389849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1000" y="2057400"/>
            <a:ext cx="8305800" cy="1752600"/>
          </a:xfrm>
        </p:spPr>
        <p:txBody>
          <a:bodyPr/>
          <a:lstStyle>
            <a:lvl1pPr algn="ctr">
              <a:defRPr sz="4100">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a:xfrm>
            <a:off x="381000" y="3886200"/>
            <a:ext cx="8305800" cy="1371600"/>
          </a:xfrm>
        </p:spPr>
        <p:txBody>
          <a:bodyPr/>
          <a:lstStyle>
            <a:lvl1pPr marL="0" indent="0" algn="ctr">
              <a:buFontTx/>
              <a:buNone/>
              <a:defRPr sz="3000" i="0">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3898589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6"/>
          <p:cNvSpPr>
            <a:spLocks noGrp="1"/>
          </p:cNvSpPr>
          <p:nvPr>
            <p:ph type="body" sz="quarter" idx="12"/>
          </p:nvPr>
        </p:nvSpPr>
        <p:spPr>
          <a:xfrm>
            <a:off x="381000" y="1905000"/>
            <a:ext cx="8305800" cy="3733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4"/>
          <p:cNvSpPr>
            <a:spLocks noGrp="1"/>
          </p:cNvSpPr>
          <p:nvPr>
            <p:ph type="sldNum" sz="quarter" idx="13"/>
          </p:nvPr>
        </p:nvSpPr>
        <p:spPr/>
        <p:txBody>
          <a:bodyPr/>
          <a:lstStyle>
            <a:lvl1pPr>
              <a:defRPr/>
            </a:lvl1pPr>
          </a:lstStyle>
          <a:p>
            <a:fld id="{9117632C-EC18-4097-9B1C-81F6E3221863}" type="slidenum">
              <a:rPr lang="en-US" altLang="en-US"/>
              <a:pPr/>
              <a:t>‹#›</a:t>
            </a:fld>
            <a:endParaRPr lang="en-US" altLang="en-US"/>
          </a:p>
        </p:txBody>
      </p:sp>
      <p:sp>
        <p:nvSpPr>
          <p:cNvPr id="5" name="Footer Placeholder 5"/>
          <p:cNvSpPr>
            <a:spLocks noGrp="1"/>
          </p:cNvSpPr>
          <p:nvPr>
            <p:ph type="ftr" sz="quarter" idx="14"/>
          </p:nvPr>
        </p:nvSpPr>
        <p:spPr/>
        <p:txBody>
          <a:bodyPr/>
          <a:lstStyle>
            <a:lvl1pPr>
              <a:defRPr/>
            </a:lvl1pPr>
          </a:lstStyle>
          <a:p>
            <a:r>
              <a:rPr lang="en-US" altLang="en-US"/>
              <a:t>Presentation Title</a:t>
            </a:r>
          </a:p>
        </p:txBody>
      </p:sp>
    </p:spTree>
    <p:extLst>
      <p:ext uri="{BB962C8B-B14F-4D97-AF65-F5344CB8AC3E}">
        <p14:creationId xmlns:p14="http://schemas.microsoft.com/office/powerpoint/2010/main" val="2887329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05800" cy="1066800"/>
          </a:xfrm>
        </p:spPr>
        <p:txBody>
          <a:bodyPr/>
          <a:lstStyle/>
          <a:p>
            <a:r>
              <a:rPr lang="en-US" dirty="0"/>
              <a:t>Click to edit Master title style</a:t>
            </a:r>
          </a:p>
        </p:txBody>
      </p:sp>
      <p:sp>
        <p:nvSpPr>
          <p:cNvPr id="9" name="Picture Placeholder 8"/>
          <p:cNvSpPr>
            <a:spLocks noGrp="1"/>
          </p:cNvSpPr>
          <p:nvPr>
            <p:ph type="pic" sz="quarter" idx="12"/>
          </p:nvPr>
        </p:nvSpPr>
        <p:spPr>
          <a:xfrm>
            <a:off x="5943600" y="1752600"/>
            <a:ext cx="2743200" cy="3962400"/>
          </a:xfrm>
        </p:spPr>
        <p:txBody>
          <a:bodyPr/>
          <a:lstStyle/>
          <a:p>
            <a:pPr lvl="0"/>
            <a:endParaRPr lang="en-US" noProof="0" dirty="0"/>
          </a:p>
        </p:txBody>
      </p:sp>
      <p:sp>
        <p:nvSpPr>
          <p:cNvPr id="11" name="Text Placeholder 10"/>
          <p:cNvSpPr>
            <a:spLocks noGrp="1"/>
          </p:cNvSpPr>
          <p:nvPr>
            <p:ph type="body" sz="quarter" idx="13"/>
          </p:nvPr>
        </p:nvSpPr>
        <p:spPr>
          <a:xfrm>
            <a:off x="381000" y="1752600"/>
            <a:ext cx="51054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lide Number Placeholder 4"/>
          <p:cNvSpPr>
            <a:spLocks noGrp="1"/>
          </p:cNvSpPr>
          <p:nvPr>
            <p:ph type="sldNum" sz="quarter" idx="14"/>
          </p:nvPr>
        </p:nvSpPr>
        <p:spPr/>
        <p:txBody>
          <a:bodyPr/>
          <a:lstStyle>
            <a:lvl1pPr>
              <a:defRPr/>
            </a:lvl1pPr>
          </a:lstStyle>
          <a:p>
            <a:fld id="{41BA455F-8205-4A92-B832-FDE317896F1F}" type="slidenum">
              <a:rPr lang="en-US" altLang="en-US"/>
              <a:pPr/>
              <a:t>‹#›</a:t>
            </a:fld>
            <a:endParaRPr lang="en-US" altLang="en-US"/>
          </a:p>
        </p:txBody>
      </p:sp>
      <p:sp>
        <p:nvSpPr>
          <p:cNvPr id="6" name="Footer Placeholder 5"/>
          <p:cNvSpPr>
            <a:spLocks noGrp="1"/>
          </p:cNvSpPr>
          <p:nvPr>
            <p:ph type="ftr" sz="quarter" idx="15"/>
          </p:nvPr>
        </p:nvSpPr>
        <p:spPr/>
        <p:txBody>
          <a:bodyPr/>
          <a:lstStyle>
            <a:lvl1pPr>
              <a:defRPr/>
            </a:lvl1pPr>
          </a:lstStyle>
          <a:p>
            <a:r>
              <a:rPr lang="en-US" altLang="en-US"/>
              <a:t>Presentation Title</a:t>
            </a:r>
          </a:p>
        </p:txBody>
      </p:sp>
    </p:spTree>
    <p:extLst>
      <p:ext uri="{BB962C8B-B14F-4D97-AF65-F5344CB8AC3E}">
        <p14:creationId xmlns:p14="http://schemas.microsoft.com/office/powerpoint/2010/main" val="1721844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2"/>
          </p:nvPr>
        </p:nvSpPr>
        <p:spPr>
          <a:xfrm>
            <a:off x="381000" y="1981200"/>
            <a:ext cx="8305800" cy="3733800"/>
          </a:xfrm>
        </p:spPr>
        <p:txBody>
          <a:bodyPr/>
          <a:lstStyle/>
          <a:p>
            <a:pPr lvl="0"/>
            <a:endParaRPr lang="en-US" noProof="0"/>
          </a:p>
        </p:txBody>
      </p:sp>
      <p:sp>
        <p:nvSpPr>
          <p:cNvPr id="4" name="Slide Number Placeholder 4"/>
          <p:cNvSpPr>
            <a:spLocks noGrp="1"/>
          </p:cNvSpPr>
          <p:nvPr>
            <p:ph type="sldNum" sz="quarter" idx="13"/>
          </p:nvPr>
        </p:nvSpPr>
        <p:spPr/>
        <p:txBody>
          <a:bodyPr/>
          <a:lstStyle>
            <a:lvl1pPr>
              <a:defRPr/>
            </a:lvl1pPr>
          </a:lstStyle>
          <a:p>
            <a:fld id="{65A0DC4C-6035-49A6-9351-DCF9DBECA668}" type="slidenum">
              <a:rPr lang="en-US" altLang="en-US"/>
              <a:pPr/>
              <a:t>‹#›</a:t>
            </a:fld>
            <a:endParaRPr lang="en-US" altLang="en-US"/>
          </a:p>
        </p:txBody>
      </p:sp>
      <p:sp>
        <p:nvSpPr>
          <p:cNvPr id="5" name="Footer Placeholder 5"/>
          <p:cNvSpPr>
            <a:spLocks noGrp="1"/>
          </p:cNvSpPr>
          <p:nvPr>
            <p:ph type="ftr" sz="quarter" idx="14"/>
          </p:nvPr>
        </p:nvSpPr>
        <p:spPr/>
        <p:txBody>
          <a:bodyPr/>
          <a:lstStyle>
            <a:lvl1pPr>
              <a:defRPr/>
            </a:lvl1pPr>
          </a:lstStyle>
          <a:p>
            <a:r>
              <a:rPr lang="en-US" altLang="en-US"/>
              <a:t>Presentation Title</a:t>
            </a:r>
          </a:p>
        </p:txBody>
      </p:sp>
    </p:spTree>
    <p:extLst>
      <p:ext uri="{BB962C8B-B14F-4D97-AF65-F5344CB8AC3E}">
        <p14:creationId xmlns:p14="http://schemas.microsoft.com/office/powerpoint/2010/main" val="2570217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able Placeholder 5"/>
          <p:cNvSpPr>
            <a:spLocks noGrp="1"/>
          </p:cNvSpPr>
          <p:nvPr>
            <p:ph type="tbl" sz="quarter" idx="12"/>
          </p:nvPr>
        </p:nvSpPr>
        <p:spPr>
          <a:xfrm>
            <a:off x="381000" y="1981200"/>
            <a:ext cx="8305800" cy="3733800"/>
          </a:xfrm>
        </p:spPr>
        <p:txBody>
          <a:bodyPr/>
          <a:lstStyle/>
          <a:p>
            <a:pPr lvl="0"/>
            <a:endParaRPr lang="en-US" noProof="0"/>
          </a:p>
        </p:txBody>
      </p:sp>
      <p:sp>
        <p:nvSpPr>
          <p:cNvPr id="4" name="Slide Number Placeholder 4"/>
          <p:cNvSpPr>
            <a:spLocks noGrp="1"/>
          </p:cNvSpPr>
          <p:nvPr>
            <p:ph type="sldNum" sz="quarter" idx="13"/>
          </p:nvPr>
        </p:nvSpPr>
        <p:spPr/>
        <p:txBody>
          <a:bodyPr/>
          <a:lstStyle>
            <a:lvl1pPr>
              <a:defRPr/>
            </a:lvl1pPr>
          </a:lstStyle>
          <a:p>
            <a:fld id="{6ADF305A-BB24-4390-A997-D0F85D14A623}" type="slidenum">
              <a:rPr lang="en-US" altLang="en-US"/>
              <a:pPr/>
              <a:t>‹#›</a:t>
            </a:fld>
            <a:endParaRPr lang="en-US" altLang="en-US"/>
          </a:p>
        </p:txBody>
      </p:sp>
      <p:sp>
        <p:nvSpPr>
          <p:cNvPr id="5" name="Footer Placeholder 5"/>
          <p:cNvSpPr>
            <a:spLocks noGrp="1"/>
          </p:cNvSpPr>
          <p:nvPr>
            <p:ph type="ftr" sz="quarter" idx="14"/>
          </p:nvPr>
        </p:nvSpPr>
        <p:spPr/>
        <p:txBody>
          <a:bodyPr/>
          <a:lstStyle>
            <a:lvl1pPr>
              <a:defRPr/>
            </a:lvl1pPr>
          </a:lstStyle>
          <a:p>
            <a:r>
              <a:rPr lang="en-US" altLang="en-US"/>
              <a:t>Presentation Title</a:t>
            </a:r>
          </a:p>
        </p:txBody>
      </p:sp>
    </p:spTree>
    <p:extLst>
      <p:ext uri="{BB962C8B-B14F-4D97-AF65-F5344CB8AC3E}">
        <p14:creationId xmlns:p14="http://schemas.microsoft.com/office/powerpoint/2010/main" val="2728850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1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371600" y="3886200"/>
            <a:ext cx="6400800" cy="1600200"/>
          </a:xfrm>
        </p:spPr>
        <p:txBody>
          <a:bodyPr>
            <a:normAutofit/>
          </a:bodyPr>
          <a:lstStyle>
            <a:lvl1pPr marL="0" indent="0" algn="ctr">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br>
              <a:rPr lang="en-US" dirty="0"/>
            </a:br>
            <a:r>
              <a:rPr lang="en-US" dirty="0"/>
              <a:t>Division</a:t>
            </a:r>
          </a:p>
        </p:txBody>
      </p:sp>
      <p:sp>
        <p:nvSpPr>
          <p:cNvPr id="4" name="Rectangle 3"/>
          <p:cNvSpPr>
            <a:spLocks noChangeArrowheads="1"/>
          </p:cNvSpPr>
          <p:nvPr userDrawn="1"/>
        </p:nvSpPr>
        <p:spPr bwMode="auto">
          <a:xfrm>
            <a:off x="2286000" y="3074988"/>
            <a:ext cx="4572000" cy="708025"/>
          </a:xfrm>
          <a:prstGeom prst="rect">
            <a:avLst/>
          </a:prstGeom>
          <a:noFill/>
          <a:ln>
            <a:noFill/>
          </a:ln>
          <a:extLst/>
        </p:spPr>
        <p:txBody>
          <a:bodyPr>
            <a:spAutoFit/>
          </a:bodyPr>
          <a:lstStyle/>
          <a:p>
            <a:pPr>
              <a:defRPr/>
            </a:pPr>
            <a:r>
              <a:rPr lang="en-US">
                <a:solidFill>
                  <a:prstClr val="black"/>
                </a:solidFill>
                <a:ea typeface="ＭＳ Ｐゴシック"/>
              </a:rPr>
              <a:t>Public Agency</a:t>
            </a:r>
          </a:p>
          <a:p>
            <a:pPr>
              <a:defRPr/>
            </a:pPr>
            <a:r>
              <a:rPr lang="en-US">
                <a:solidFill>
                  <a:prstClr val="black"/>
                </a:solidFill>
                <a:ea typeface="ＭＳ Ｐゴシック"/>
              </a:rPr>
              <a:t> Payroll </a:t>
            </a:r>
          </a:p>
        </p:txBody>
      </p:sp>
    </p:spTree>
    <p:extLst>
      <p:ext uri="{BB962C8B-B14F-4D97-AF65-F5344CB8AC3E}">
        <p14:creationId xmlns:p14="http://schemas.microsoft.com/office/powerpoint/2010/main" val="158837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600"/>
            </a:lvl2pPr>
            <a:lvl3pPr>
              <a:defRPr sz="2400"/>
            </a:lvl3pPr>
          </a:lstStyle>
          <a:p>
            <a:pPr lvl="0"/>
            <a:r>
              <a:rPr lang="en-US"/>
              <a:t>Click to edit Master text styles</a:t>
            </a:r>
          </a:p>
          <a:p>
            <a:pPr lvl="1"/>
            <a:r>
              <a:rPr lang="en-US"/>
              <a:t>Second level</a:t>
            </a:r>
          </a:p>
          <a:p>
            <a:pPr lvl="2"/>
            <a:r>
              <a:rPr lang="en-US"/>
              <a:t>Third level</a:t>
            </a:r>
          </a:p>
        </p:txBody>
      </p:sp>
      <p:sp>
        <p:nvSpPr>
          <p:cNvPr id="13"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latin typeface="Arial Narrow" pitchFamily="-105" charset="0"/>
              </a:rPr>
              <a:t>Presentation Title</a:t>
            </a:r>
          </a:p>
        </p:txBody>
      </p:sp>
    </p:spTree>
    <p:extLst>
      <p:ext uri="{BB962C8B-B14F-4D97-AF65-F5344CB8AC3E}">
        <p14:creationId xmlns:p14="http://schemas.microsoft.com/office/powerpoint/2010/main" val="2830919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a:xfrm>
            <a:off x="457200" y="1981200"/>
            <a:ext cx="8229600" cy="4114512"/>
          </a:xfrm>
        </p:spPr>
        <p:txBody>
          <a:bodyPr/>
          <a:lstStyle>
            <a:lvl1pPr>
              <a:defRPr sz="2800"/>
            </a:lvl1pPr>
            <a:lvl2pPr>
              <a:defRPr sz="2600"/>
            </a:lvl2pPr>
            <a:lvl3pPr>
              <a:defRPr sz="2400"/>
            </a:lvl3pPr>
          </a:lstStyle>
          <a:p>
            <a:pPr lvl="0"/>
            <a:r>
              <a:rPr lang="en-US"/>
              <a:t>Click to edit Master text styles</a:t>
            </a:r>
          </a:p>
          <a:p>
            <a:pPr lvl="1"/>
            <a:r>
              <a:rPr lang="en-US"/>
              <a:t>Second level</a:t>
            </a:r>
          </a:p>
          <a:p>
            <a:pPr lvl="2"/>
            <a:r>
              <a:rPr lang="en-US"/>
              <a:t>Third level</a:t>
            </a:r>
          </a:p>
        </p:txBody>
      </p:sp>
      <p:sp>
        <p:nvSpPr>
          <p:cNvPr id="13"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latin typeface="Arial Narrow" pitchFamily="-105" charset="0"/>
              </a:rPr>
              <a:t>Presentation Title</a:t>
            </a:r>
          </a:p>
        </p:txBody>
      </p:sp>
      <p:sp>
        <p:nvSpPr>
          <p:cNvPr id="14" name="Content Placeholder 2"/>
          <p:cNvSpPr>
            <a:spLocks noGrp="1"/>
          </p:cNvSpPr>
          <p:nvPr>
            <p:ph idx="10" hasCustomPrompt="1"/>
          </p:nvPr>
        </p:nvSpPr>
        <p:spPr>
          <a:xfrm>
            <a:off x="457200" y="1295400"/>
            <a:ext cx="8229600" cy="533400"/>
          </a:xfrm>
        </p:spPr>
        <p:txBody>
          <a:bodyPr>
            <a:noAutofit/>
          </a:bodyPr>
          <a:lstStyle>
            <a:lvl1pPr marL="0" indent="0">
              <a:buNone/>
              <a:defRPr sz="2800" baseline="0"/>
            </a:lvl1pPr>
            <a:lvl2pPr>
              <a:defRPr sz="2600"/>
            </a:lvl2pPr>
            <a:lvl3pPr>
              <a:defRPr sz="2400"/>
            </a:lvl3pPr>
          </a:lstStyle>
          <a:p>
            <a:pPr lvl="0"/>
            <a:r>
              <a:rPr lang="en-US" dirty="0"/>
              <a:t>Click to edit subtitle</a:t>
            </a:r>
          </a:p>
        </p:txBody>
      </p:sp>
    </p:spTree>
    <p:extLst>
      <p:ext uri="{BB962C8B-B14F-4D97-AF65-F5344CB8AC3E}">
        <p14:creationId xmlns:p14="http://schemas.microsoft.com/office/powerpoint/2010/main" val="982937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art Placeholder 7"/>
          <p:cNvSpPr>
            <a:spLocks noGrp="1"/>
          </p:cNvSpPr>
          <p:nvPr>
            <p:ph type="chart" sz="quarter" idx="13"/>
          </p:nvPr>
        </p:nvSpPr>
        <p:spPr>
          <a:xfrm>
            <a:off x="457200" y="1600200"/>
            <a:ext cx="8229600" cy="4495800"/>
          </a:xfrm>
        </p:spPr>
        <p:txBody>
          <a:bodyPr/>
          <a:lstStyle/>
          <a:p>
            <a:r>
              <a:rPr lang="en-US"/>
              <a:t>Click icon to add chart</a:t>
            </a:r>
          </a:p>
        </p:txBody>
      </p:sp>
      <p:sp>
        <p:nvSpPr>
          <p:cNvPr id="11"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latin typeface="Arial Narrow" pitchFamily="-105" charset="0"/>
              </a:rPr>
              <a:t>Presentation Title</a:t>
            </a:r>
          </a:p>
        </p:txBody>
      </p:sp>
    </p:spTree>
    <p:extLst>
      <p:ext uri="{BB962C8B-B14F-4D97-AF65-F5344CB8AC3E}">
        <p14:creationId xmlns:p14="http://schemas.microsoft.com/office/powerpoint/2010/main" val="4574373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able Placeholder 7"/>
          <p:cNvSpPr>
            <a:spLocks noGrp="1"/>
          </p:cNvSpPr>
          <p:nvPr>
            <p:ph type="tbl" sz="quarter" idx="14"/>
          </p:nvPr>
        </p:nvSpPr>
        <p:spPr>
          <a:xfrm>
            <a:off x="457200" y="1600200"/>
            <a:ext cx="8229600" cy="4495800"/>
          </a:xfrm>
        </p:spPr>
        <p:txBody>
          <a:bodyPr/>
          <a:lstStyle/>
          <a:p>
            <a:r>
              <a:rPr lang="en-US"/>
              <a:t>Click icon to add table</a:t>
            </a:r>
            <a:endParaRPr lang="en-US" dirty="0"/>
          </a:p>
        </p:txBody>
      </p:sp>
      <p:sp>
        <p:nvSpPr>
          <p:cNvPr id="11"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latin typeface="Arial Narrow" pitchFamily="-105" charset="0"/>
              </a:rPr>
              <a:t>Presentation Title</a:t>
            </a:r>
          </a:p>
        </p:txBody>
      </p:sp>
    </p:spTree>
    <p:extLst>
      <p:ext uri="{BB962C8B-B14F-4D97-AF65-F5344CB8AC3E}">
        <p14:creationId xmlns:p14="http://schemas.microsoft.com/office/powerpoint/2010/main" val="2004004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solidFill>
                  <a:prstClr val="black"/>
                </a:solidFill>
              </a:rPr>
              <a:t>1</a:t>
            </a:r>
          </a:p>
        </p:txBody>
      </p:sp>
    </p:spTree>
    <p:extLst>
      <p:ext uri="{BB962C8B-B14F-4D97-AF65-F5344CB8AC3E}">
        <p14:creationId xmlns:p14="http://schemas.microsoft.com/office/powerpoint/2010/main" val="1296092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600">
                <a:solidFill>
                  <a:schemeClr val="tx1">
                    <a:lumMod val="75000"/>
                    <a:lumOff val="25000"/>
                  </a:schemeClr>
                </a:solidFill>
                <a:latin typeface="Arial Narrow" panose="020B0606020202030204" pitchFamily="34" charset="0"/>
              </a:defRPr>
            </a:lvl1pPr>
            <a:lvl2pPr>
              <a:defRPr sz="2400">
                <a:solidFill>
                  <a:schemeClr val="tx1">
                    <a:lumMod val="75000"/>
                    <a:lumOff val="25000"/>
                  </a:schemeClr>
                </a:solidFill>
                <a:latin typeface="Arial Narrow" panose="020B0606020202030204" pitchFamily="34" charset="0"/>
              </a:defRPr>
            </a:lvl2pPr>
            <a:lvl3pPr>
              <a:defRPr sz="2400">
                <a:solidFill>
                  <a:schemeClr val="tx1">
                    <a:lumMod val="75000"/>
                    <a:lumOff val="25000"/>
                  </a:schemeClr>
                </a:solidFill>
                <a:latin typeface="Arial Narrow" panose="020B0606020202030204" pitchFamily="34" charset="0"/>
              </a:defRPr>
            </a:lvl3pPr>
            <a:lvl4pPr>
              <a:defRPr sz="2200">
                <a:solidFill>
                  <a:schemeClr val="tx1">
                    <a:lumMod val="75000"/>
                    <a:lumOff val="25000"/>
                  </a:schemeClr>
                </a:solidFill>
                <a:latin typeface="Arial Narrow" panose="020B0606020202030204" pitchFamily="34" charset="0"/>
              </a:defRPr>
            </a:lvl4pPr>
            <a:lvl5pPr>
              <a:defRPr sz="22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solidFill>
                  <a:prstClr val="black"/>
                </a:solidFill>
              </a:rPr>
              <a:t>1</a:t>
            </a:r>
          </a:p>
        </p:txBody>
      </p:sp>
    </p:spTree>
    <p:extLst>
      <p:ext uri="{BB962C8B-B14F-4D97-AF65-F5344CB8AC3E}">
        <p14:creationId xmlns:p14="http://schemas.microsoft.com/office/powerpoint/2010/main" val="1113519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1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371600" y="3886200"/>
            <a:ext cx="6400800" cy="1600200"/>
          </a:xfrm>
        </p:spPr>
        <p:txBody>
          <a:bodyPr>
            <a:normAutofit/>
          </a:bodyPr>
          <a:lstStyle>
            <a:lvl1pPr marL="0" indent="0" algn="ctr">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br>
              <a:rPr lang="en-US" dirty="0"/>
            </a:br>
            <a:r>
              <a:rPr lang="en-US" dirty="0"/>
              <a:t>Division</a:t>
            </a:r>
          </a:p>
        </p:txBody>
      </p:sp>
      <p:sp>
        <p:nvSpPr>
          <p:cNvPr id="4" name="Rectangle 3"/>
          <p:cNvSpPr>
            <a:spLocks noChangeArrowheads="1"/>
          </p:cNvSpPr>
          <p:nvPr userDrawn="1"/>
        </p:nvSpPr>
        <p:spPr bwMode="auto">
          <a:xfrm>
            <a:off x="2286000" y="3074988"/>
            <a:ext cx="4572000" cy="708025"/>
          </a:xfrm>
          <a:prstGeom prst="rect">
            <a:avLst/>
          </a:prstGeom>
          <a:noFill/>
          <a:ln>
            <a:noFill/>
          </a:ln>
          <a:extLst/>
        </p:spPr>
        <p:txBody>
          <a:bodyPr>
            <a:spAutoFit/>
          </a:bodyPr>
          <a:lstStyle/>
          <a:p>
            <a:pPr fontAlgn="auto">
              <a:spcBef>
                <a:spcPts val="0"/>
              </a:spcBef>
              <a:spcAft>
                <a:spcPts val="0"/>
              </a:spcAft>
              <a:defRPr/>
            </a:pPr>
            <a:r>
              <a:rPr lang="en-US">
                <a:latin typeface="+mn-lt"/>
                <a:ea typeface="+mn-ea"/>
                <a:cs typeface="+mn-cs"/>
              </a:rPr>
              <a:t>Public Agency</a:t>
            </a:r>
          </a:p>
          <a:p>
            <a:pPr fontAlgn="auto">
              <a:spcBef>
                <a:spcPts val="0"/>
              </a:spcBef>
              <a:spcAft>
                <a:spcPts val="0"/>
              </a:spcAft>
              <a:defRPr/>
            </a:pPr>
            <a:r>
              <a:rPr lang="en-US">
                <a:latin typeface="+mn-lt"/>
                <a:ea typeface="+mn-ea"/>
                <a:cs typeface="+mn-cs"/>
              </a:rPr>
              <a:t> Payroll </a:t>
            </a:r>
          </a:p>
        </p:txBody>
      </p:sp>
    </p:spTree>
    <p:extLst>
      <p:ext uri="{BB962C8B-B14F-4D97-AF65-F5344CB8AC3E}">
        <p14:creationId xmlns:p14="http://schemas.microsoft.com/office/powerpoint/2010/main" val="37853262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600"/>
            </a:lvl2pPr>
            <a:lvl3pPr>
              <a:defRPr sz="2400"/>
            </a:lvl3pPr>
          </a:lstStyle>
          <a:p>
            <a:pPr lvl="0"/>
            <a:r>
              <a:rPr lang="en-US"/>
              <a:t>Click to edit Master text styles</a:t>
            </a:r>
          </a:p>
          <a:p>
            <a:pPr lvl="1"/>
            <a:r>
              <a:rPr lang="en-US"/>
              <a:t>Second level</a:t>
            </a:r>
          </a:p>
          <a:p>
            <a:pPr lvl="2"/>
            <a:r>
              <a:rPr lang="en-US"/>
              <a:t>Third level</a:t>
            </a:r>
          </a:p>
        </p:txBody>
      </p:sp>
      <p:sp>
        <p:nvSpPr>
          <p:cNvPr id="13"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Narrow" pitchFamily="-105" charset="0"/>
              </a:rPr>
              <a:t>Presentation Title</a:t>
            </a:r>
          </a:p>
        </p:txBody>
      </p:sp>
    </p:spTree>
    <p:extLst>
      <p:ext uri="{BB962C8B-B14F-4D97-AF65-F5344CB8AC3E}">
        <p14:creationId xmlns:p14="http://schemas.microsoft.com/office/powerpoint/2010/main" val="39216478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a:xfrm>
            <a:off x="457200" y="1981200"/>
            <a:ext cx="8229600" cy="4114512"/>
          </a:xfrm>
        </p:spPr>
        <p:txBody>
          <a:bodyPr/>
          <a:lstStyle>
            <a:lvl1pPr>
              <a:defRPr sz="2800"/>
            </a:lvl1pPr>
            <a:lvl2pPr>
              <a:defRPr sz="2600"/>
            </a:lvl2pPr>
            <a:lvl3pPr>
              <a:defRPr sz="2400"/>
            </a:lvl3pPr>
          </a:lstStyle>
          <a:p>
            <a:pPr lvl="0"/>
            <a:r>
              <a:rPr lang="en-US"/>
              <a:t>Click to edit Master text styles</a:t>
            </a:r>
          </a:p>
          <a:p>
            <a:pPr lvl="1"/>
            <a:r>
              <a:rPr lang="en-US"/>
              <a:t>Second level</a:t>
            </a:r>
          </a:p>
          <a:p>
            <a:pPr lvl="2"/>
            <a:r>
              <a:rPr lang="en-US"/>
              <a:t>Third level</a:t>
            </a:r>
          </a:p>
        </p:txBody>
      </p:sp>
      <p:sp>
        <p:nvSpPr>
          <p:cNvPr id="13"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Narrow" pitchFamily="-105" charset="0"/>
              </a:rPr>
              <a:t>Presentation Title</a:t>
            </a:r>
          </a:p>
        </p:txBody>
      </p:sp>
      <p:sp>
        <p:nvSpPr>
          <p:cNvPr id="14" name="Content Placeholder 2"/>
          <p:cNvSpPr>
            <a:spLocks noGrp="1"/>
          </p:cNvSpPr>
          <p:nvPr>
            <p:ph idx="10" hasCustomPrompt="1"/>
          </p:nvPr>
        </p:nvSpPr>
        <p:spPr>
          <a:xfrm>
            <a:off x="457200" y="1295400"/>
            <a:ext cx="8229600" cy="533400"/>
          </a:xfrm>
        </p:spPr>
        <p:txBody>
          <a:bodyPr>
            <a:noAutofit/>
          </a:bodyPr>
          <a:lstStyle>
            <a:lvl1pPr marL="0" indent="0">
              <a:buNone/>
              <a:defRPr sz="2800" baseline="0"/>
            </a:lvl1pPr>
            <a:lvl2pPr>
              <a:defRPr sz="2600"/>
            </a:lvl2pPr>
            <a:lvl3pPr>
              <a:defRPr sz="2400"/>
            </a:lvl3pPr>
          </a:lstStyle>
          <a:p>
            <a:pPr lvl="0"/>
            <a:r>
              <a:rPr lang="en-US" dirty="0"/>
              <a:t>Click to edit subtitle</a:t>
            </a:r>
          </a:p>
        </p:txBody>
      </p:sp>
    </p:spTree>
    <p:extLst>
      <p:ext uri="{BB962C8B-B14F-4D97-AF65-F5344CB8AC3E}">
        <p14:creationId xmlns:p14="http://schemas.microsoft.com/office/powerpoint/2010/main" val="3605131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art Placeholder 7"/>
          <p:cNvSpPr>
            <a:spLocks noGrp="1"/>
          </p:cNvSpPr>
          <p:nvPr>
            <p:ph type="chart" sz="quarter" idx="13"/>
          </p:nvPr>
        </p:nvSpPr>
        <p:spPr>
          <a:xfrm>
            <a:off x="457200" y="1600200"/>
            <a:ext cx="8229600" cy="4495800"/>
          </a:xfrm>
        </p:spPr>
        <p:txBody>
          <a:bodyPr/>
          <a:lstStyle/>
          <a:p>
            <a:r>
              <a:rPr lang="en-US"/>
              <a:t>Click icon to add chart</a:t>
            </a:r>
          </a:p>
        </p:txBody>
      </p:sp>
      <p:sp>
        <p:nvSpPr>
          <p:cNvPr id="11"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Narrow" pitchFamily="-105" charset="0"/>
              </a:rPr>
              <a:t>Presentation Title</a:t>
            </a:r>
          </a:p>
        </p:txBody>
      </p:sp>
    </p:spTree>
    <p:extLst>
      <p:ext uri="{BB962C8B-B14F-4D97-AF65-F5344CB8AC3E}">
        <p14:creationId xmlns:p14="http://schemas.microsoft.com/office/powerpoint/2010/main" val="297637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81000" y="1905000"/>
            <a:ext cx="8305800" cy="3733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Rectangle 3"/>
          <p:cNvSpPr>
            <a:spLocks noGrp="1" noChangeArrowheads="1"/>
          </p:cNvSpPr>
          <p:nvPr>
            <p:ph type="subTitle" idx="1"/>
          </p:nvPr>
        </p:nvSpPr>
        <p:spPr>
          <a:xfrm>
            <a:off x="762000" y="914400"/>
            <a:ext cx="5410200" cy="609600"/>
          </a:xfrm>
        </p:spPr>
        <p:txBody>
          <a:bodyPr/>
          <a:lstStyle>
            <a:lvl1pPr marL="0" indent="0" algn="l">
              <a:buFontTx/>
              <a:buNone/>
              <a:defRPr sz="2400" i="0">
                <a:solidFill>
                  <a:srgbClr val="FFFFFF"/>
                </a:solidFill>
              </a:defRPr>
            </a:lvl1pPr>
          </a:lstStyle>
          <a:p>
            <a:r>
              <a:rPr lang="en-US"/>
              <a:t>Click to edit Master subtitle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able Placeholder 7"/>
          <p:cNvSpPr>
            <a:spLocks noGrp="1"/>
          </p:cNvSpPr>
          <p:nvPr>
            <p:ph type="tbl" sz="quarter" idx="14"/>
          </p:nvPr>
        </p:nvSpPr>
        <p:spPr>
          <a:xfrm>
            <a:off x="457200" y="1600200"/>
            <a:ext cx="8229600" cy="4495800"/>
          </a:xfrm>
        </p:spPr>
        <p:txBody>
          <a:bodyPr/>
          <a:lstStyle/>
          <a:p>
            <a:r>
              <a:rPr lang="en-US"/>
              <a:t>Click icon to add table</a:t>
            </a:r>
            <a:endParaRPr lang="en-US" dirty="0"/>
          </a:p>
        </p:txBody>
      </p:sp>
      <p:sp>
        <p:nvSpPr>
          <p:cNvPr id="11" name="Footer Placeholder 5"/>
          <p:cNvSpPr txBox="1">
            <a:spLocks/>
          </p:cNvSpPr>
          <p:nvPr/>
        </p:nvSpPr>
        <p:spPr bwMode="auto">
          <a:xfrm>
            <a:off x="381000" y="228601"/>
            <a:ext cx="8305800" cy="304800"/>
          </a:xfrm>
          <a:prstGeom prst="rect">
            <a:avLst/>
          </a:prstGeom>
          <a:noFill/>
          <a:ln>
            <a:miter lim="800000"/>
            <a:headEnd/>
            <a:tailEnd/>
          </a:ln>
        </p:spPr>
        <p:txBody>
          <a:bodyPr/>
          <a:lstStyle>
            <a:defPPr>
              <a:defRPr lang="en-US"/>
            </a:defPPr>
            <a:lvl1pPr marL="0" algn="l" defTabSz="914400" rtl="0" eaLnBrk="1" latinLnBrk="0" hangingPunct="1">
              <a:defRPr sz="1500" kern="1200">
                <a:solidFill>
                  <a:srgbClr val="1664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Narrow" pitchFamily="-105" charset="0"/>
              </a:rPr>
              <a:t>Presentation Title</a:t>
            </a:r>
          </a:p>
        </p:txBody>
      </p:sp>
    </p:spTree>
    <p:extLst>
      <p:ext uri="{BB962C8B-B14F-4D97-AF65-F5344CB8AC3E}">
        <p14:creationId xmlns:p14="http://schemas.microsoft.com/office/powerpoint/2010/main" val="20875260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1</a:t>
            </a:r>
          </a:p>
        </p:txBody>
      </p:sp>
    </p:spTree>
    <p:extLst>
      <p:ext uri="{BB962C8B-B14F-4D97-AF65-F5344CB8AC3E}">
        <p14:creationId xmlns:p14="http://schemas.microsoft.com/office/powerpoint/2010/main" val="7316469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1</a:t>
            </a:r>
          </a:p>
        </p:txBody>
      </p:sp>
    </p:spTree>
    <p:extLst>
      <p:ext uri="{BB962C8B-B14F-4D97-AF65-F5344CB8AC3E}">
        <p14:creationId xmlns:p14="http://schemas.microsoft.com/office/powerpoint/2010/main" val="24101567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600">
                <a:solidFill>
                  <a:schemeClr val="tx1">
                    <a:lumMod val="75000"/>
                    <a:lumOff val="25000"/>
                  </a:schemeClr>
                </a:solidFill>
                <a:latin typeface="Arial Narrow" panose="020B0606020202030204" pitchFamily="34" charset="0"/>
              </a:defRPr>
            </a:lvl1pPr>
            <a:lvl2pPr>
              <a:defRPr sz="2400">
                <a:solidFill>
                  <a:schemeClr val="tx1">
                    <a:lumMod val="75000"/>
                    <a:lumOff val="25000"/>
                  </a:schemeClr>
                </a:solidFill>
                <a:latin typeface="Arial Narrow" panose="020B0606020202030204" pitchFamily="34" charset="0"/>
              </a:defRPr>
            </a:lvl2pPr>
            <a:lvl3pPr>
              <a:defRPr sz="2400">
                <a:solidFill>
                  <a:schemeClr val="tx1">
                    <a:lumMod val="75000"/>
                    <a:lumOff val="25000"/>
                  </a:schemeClr>
                </a:solidFill>
                <a:latin typeface="Arial Narrow" panose="020B0606020202030204" pitchFamily="34" charset="0"/>
              </a:defRPr>
            </a:lvl3pPr>
            <a:lvl4pPr>
              <a:defRPr sz="2200">
                <a:solidFill>
                  <a:schemeClr val="tx1">
                    <a:lumMod val="75000"/>
                    <a:lumOff val="25000"/>
                  </a:schemeClr>
                </a:solidFill>
                <a:latin typeface="Arial Narrow" panose="020B0606020202030204" pitchFamily="34" charset="0"/>
              </a:defRPr>
            </a:lvl4pPr>
            <a:lvl5pPr>
              <a:defRPr sz="22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1</a:t>
            </a:r>
          </a:p>
        </p:txBody>
      </p:sp>
    </p:spTree>
    <p:extLst>
      <p:ext uri="{BB962C8B-B14F-4D97-AF65-F5344CB8AC3E}">
        <p14:creationId xmlns:p14="http://schemas.microsoft.com/office/powerpoint/2010/main" val="286825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943600" y="1752600"/>
            <a:ext cx="2743200" cy="3962400"/>
          </a:xfrm>
        </p:spPr>
        <p:txBody>
          <a:bodyPr/>
          <a:lstStyle/>
          <a:p>
            <a:pPr lvl="0"/>
            <a:endParaRPr lang="en-US" noProof="0" dirty="0"/>
          </a:p>
        </p:txBody>
      </p:sp>
      <p:sp>
        <p:nvSpPr>
          <p:cNvPr id="11" name="Text Placeholder 10"/>
          <p:cNvSpPr>
            <a:spLocks noGrp="1"/>
          </p:cNvSpPr>
          <p:nvPr>
            <p:ph type="body" sz="quarter" idx="13"/>
          </p:nvPr>
        </p:nvSpPr>
        <p:spPr>
          <a:xfrm>
            <a:off x="381000" y="1752600"/>
            <a:ext cx="51054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3"/>
          <p:cNvSpPr>
            <a:spLocks noGrp="1" noChangeArrowheads="1"/>
          </p:cNvSpPr>
          <p:nvPr>
            <p:ph type="subTitle" idx="1"/>
          </p:nvPr>
        </p:nvSpPr>
        <p:spPr>
          <a:xfrm>
            <a:off x="762000" y="914400"/>
            <a:ext cx="5410200" cy="609600"/>
          </a:xfrm>
        </p:spPr>
        <p:txBody>
          <a:bodyPr/>
          <a:lstStyle>
            <a:lvl1pPr marL="0" indent="0" algn="l">
              <a:buFontTx/>
              <a:buNone/>
              <a:defRPr sz="2400" i="0">
                <a:solidFill>
                  <a:srgbClr val="FFFFFF"/>
                </a:solidFill>
              </a:defRPr>
            </a:lvl1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381000" y="1981200"/>
            <a:ext cx="8305800" cy="3733800"/>
          </a:xfrm>
        </p:spPr>
        <p:txBody>
          <a:bodyPr/>
          <a:lstStyle/>
          <a:p>
            <a:pPr lvl="0"/>
            <a:endParaRPr lang="en-US" noProof="0"/>
          </a:p>
        </p:txBody>
      </p:sp>
      <p:sp>
        <p:nvSpPr>
          <p:cNvPr id="7" name="Rectangle 3"/>
          <p:cNvSpPr>
            <a:spLocks noGrp="1" noChangeArrowheads="1"/>
          </p:cNvSpPr>
          <p:nvPr>
            <p:ph type="subTitle" idx="1"/>
          </p:nvPr>
        </p:nvSpPr>
        <p:spPr>
          <a:xfrm>
            <a:off x="762000" y="914400"/>
            <a:ext cx="5410200" cy="609600"/>
          </a:xfrm>
        </p:spPr>
        <p:txBody>
          <a:bodyPr/>
          <a:lstStyle>
            <a:lvl1pPr marL="0" indent="0" algn="l">
              <a:buFontTx/>
              <a:buNone/>
              <a:defRPr sz="2400" i="0">
                <a:solidFill>
                  <a:srgbClr val="FFFFFF"/>
                </a:solidFill>
              </a:defRPr>
            </a:lvl1pPr>
          </a:lstStyle>
          <a:p>
            <a:r>
              <a:rPr lang="en-US"/>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able Placeholder 5"/>
          <p:cNvSpPr>
            <a:spLocks noGrp="1"/>
          </p:cNvSpPr>
          <p:nvPr>
            <p:ph type="tbl" sz="quarter" idx="12"/>
          </p:nvPr>
        </p:nvSpPr>
        <p:spPr>
          <a:xfrm>
            <a:off x="381000" y="1981200"/>
            <a:ext cx="8305800" cy="3733800"/>
          </a:xfrm>
        </p:spPr>
        <p:txBody>
          <a:bodyPr/>
          <a:lstStyle/>
          <a:p>
            <a:pPr lvl="0"/>
            <a:endParaRPr lang="en-US" noProof="0"/>
          </a:p>
        </p:txBody>
      </p:sp>
      <p:sp>
        <p:nvSpPr>
          <p:cNvPr id="7" name="Rectangle 3"/>
          <p:cNvSpPr>
            <a:spLocks noGrp="1" noChangeArrowheads="1"/>
          </p:cNvSpPr>
          <p:nvPr>
            <p:ph type="subTitle" idx="1"/>
          </p:nvPr>
        </p:nvSpPr>
        <p:spPr>
          <a:xfrm>
            <a:off x="762000" y="914400"/>
            <a:ext cx="5410200" cy="609600"/>
          </a:xfrm>
        </p:spPr>
        <p:txBody>
          <a:bodyPr/>
          <a:lstStyle>
            <a:lvl1pPr marL="0" indent="0" algn="l">
              <a:buFontTx/>
              <a:buNone/>
              <a:defRPr sz="2400" i="0">
                <a:solidFill>
                  <a:srgbClr val="FFFFFF"/>
                </a:solidFill>
              </a:defRPr>
            </a:lvl1pPr>
          </a:lstStyle>
          <a:p>
            <a:r>
              <a:rPr lang="en-US"/>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5.jp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5.jp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5.jpg"/><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7.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6.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5.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image" Target="../media/image5.jpg"/><Relationship Id="rId4" Type="http://schemas.openxmlformats.org/officeDocument/2006/relationships/slideLayout" Target="../slideLayouts/slideLayout59.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990600"/>
            <a:ext cx="8305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6764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2" r:id="rId3"/>
    <p:sldLayoutId id="2147483701" r:id="rId4"/>
    <p:sldLayoutId id="2147483700" r:id="rId5"/>
    <p:sldLayoutId id="2147483699" r:id="rId6"/>
    <p:sldLayoutId id="2147483698" r:id="rId7"/>
    <p:sldLayoutId id="2147483697" r:id="rId8"/>
    <p:sldLayoutId id="2147483696" r:id="rId9"/>
    <p:sldLayoutId id="2147483705" r:id="rId10"/>
    <p:sldLayoutId id="2147483706" r:id="rId11"/>
    <p:sldLayoutId id="2147483707" r:id="rId12"/>
    <p:sldLayoutId id="2147483708" r:id="rId13"/>
    <p:sldLayoutId id="2147483709" r:id="rId14"/>
  </p:sldLayoutIdLst>
  <p:hf hdr="0" dt="0"/>
  <p:txStyles>
    <p:titleStyle>
      <a:lvl1pPr algn="l" rtl="0" eaLnBrk="0" fontAlgn="base" hangingPunct="0">
        <a:spcBef>
          <a:spcPct val="0"/>
        </a:spcBef>
        <a:spcAft>
          <a:spcPct val="0"/>
        </a:spcAft>
        <a:defRPr sz="3600">
          <a:solidFill>
            <a:srgbClr val="606060"/>
          </a:solidFill>
          <a:latin typeface="+mj-lt"/>
          <a:ea typeface="ＭＳ Ｐゴシック"/>
          <a:cs typeface="+mj-cs"/>
        </a:defRPr>
      </a:lvl1pPr>
      <a:lvl2pPr algn="l" rtl="0" eaLnBrk="0" fontAlgn="base" hangingPunct="0">
        <a:spcBef>
          <a:spcPct val="0"/>
        </a:spcBef>
        <a:spcAft>
          <a:spcPct val="0"/>
        </a:spcAft>
        <a:defRPr sz="3600">
          <a:solidFill>
            <a:srgbClr val="606060"/>
          </a:solidFill>
          <a:latin typeface="Arial Narrow" charset="0"/>
          <a:ea typeface="ＭＳ Ｐゴシック"/>
          <a:cs typeface="ＭＳ Ｐゴシック" pitchFamily="1" charset="-128"/>
        </a:defRPr>
      </a:lvl2pPr>
      <a:lvl3pPr algn="l" rtl="0" eaLnBrk="0" fontAlgn="base" hangingPunct="0">
        <a:spcBef>
          <a:spcPct val="0"/>
        </a:spcBef>
        <a:spcAft>
          <a:spcPct val="0"/>
        </a:spcAft>
        <a:defRPr sz="3600">
          <a:solidFill>
            <a:srgbClr val="606060"/>
          </a:solidFill>
          <a:latin typeface="Arial Narrow" charset="0"/>
          <a:ea typeface="ＭＳ Ｐゴシック"/>
          <a:cs typeface="ＭＳ Ｐゴシック" pitchFamily="1" charset="-128"/>
        </a:defRPr>
      </a:lvl3pPr>
      <a:lvl4pPr algn="l" rtl="0" eaLnBrk="0" fontAlgn="base" hangingPunct="0">
        <a:spcBef>
          <a:spcPct val="0"/>
        </a:spcBef>
        <a:spcAft>
          <a:spcPct val="0"/>
        </a:spcAft>
        <a:defRPr sz="3600">
          <a:solidFill>
            <a:srgbClr val="606060"/>
          </a:solidFill>
          <a:latin typeface="Arial Narrow" charset="0"/>
          <a:ea typeface="ＭＳ Ｐゴシック"/>
          <a:cs typeface="ＭＳ Ｐゴシック" pitchFamily="1" charset="-128"/>
        </a:defRPr>
      </a:lvl4pPr>
      <a:lvl5pPr algn="l" rtl="0" eaLnBrk="0" fontAlgn="base" hangingPunct="0">
        <a:spcBef>
          <a:spcPct val="0"/>
        </a:spcBef>
        <a:spcAft>
          <a:spcPct val="0"/>
        </a:spcAft>
        <a:defRPr sz="3600">
          <a:solidFill>
            <a:srgbClr val="606060"/>
          </a:solidFill>
          <a:latin typeface="Arial Narrow" charset="0"/>
          <a:ea typeface="ＭＳ Ｐゴシック"/>
          <a:cs typeface="ＭＳ Ｐゴシック" pitchFamily="1" charset="-128"/>
        </a:defRPr>
      </a:lvl5pPr>
      <a:lvl6pPr marL="4572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6pPr>
      <a:lvl7pPr marL="9144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7pPr>
      <a:lvl8pPr marL="13716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8pPr>
      <a:lvl9pPr marL="18288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har char="•"/>
        <a:defRPr sz="2800">
          <a:solidFill>
            <a:srgbClr val="606060"/>
          </a:solidFill>
          <a:latin typeface="+mn-lt"/>
          <a:ea typeface="ＭＳ Ｐゴシック"/>
          <a:cs typeface="+mn-cs"/>
        </a:defRPr>
      </a:lvl1pPr>
      <a:lvl2pPr marL="742950" indent="-285750" algn="l" rtl="0" eaLnBrk="0" fontAlgn="base" hangingPunct="0">
        <a:spcBef>
          <a:spcPct val="20000"/>
        </a:spcBef>
        <a:spcAft>
          <a:spcPct val="0"/>
        </a:spcAft>
        <a:buFont typeface="Times" pitchFamily="18" charset="0"/>
        <a:buChar char="-"/>
        <a:defRPr sz="2600">
          <a:solidFill>
            <a:srgbClr val="606060"/>
          </a:solidFill>
          <a:latin typeface="+mn-lt"/>
          <a:ea typeface="ＭＳ Ｐゴシック"/>
          <a:cs typeface="+mn-cs"/>
        </a:defRPr>
      </a:lvl2pPr>
      <a:lvl3pPr marL="1143000" indent="-228600" algn="l" rtl="0" eaLnBrk="0" fontAlgn="base" hangingPunct="0">
        <a:spcBef>
          <a:spcPct val="20000"/>
        </a:spcBef>
        <a:spcAft>
          <a:spcPct val="0"/>
        </a:spcAft>
        <a:buChar char="•"/>
        <a:defRPr sz="2400">
          <a:solidFill>
            <a:srgbClr val="606060"/>
          </a:solidFill>
          <a:latin typeface="+mn-lt"/>
          <a:ea typeface="ＭＳ Ｐゴシック"/>
          <a:cs typeface="+mn-cs"/>
        </a:defRPr>
      </a:lvl3pPr>
      <a:lvl4pPr marL="1600200" indent="-228600" algn="l" rtl="0" eaLnBrk="0" fontAlgn="base" hangingPunct="0">
        <a:spcBef>
          <a:spcPct val="20000"/>
        </a:spcBef>
        <a:spcAft>
          <a:spcPct val="0"/>
        </a:spcAft>
        <a:buChar char="-"/>
        <a:defRPr sz="2200">
          <a:solidFill>
            <a:srgbClr val="606060"/>
          </a:solidFill>
          <a:latin typeface="+mn-lt"/>
          <a:ea typeface="ＭＳ Ｐゴシック"/>
          <a:cs typeface="+mn-cs"/>
        </a:defRPr>
      </a:lvl4pPr>
      <a:lvl5pPr marL="2057400" indent="-228600" algn="l" rtl="0" eaLnBrk="0" fontAlgn="base" hangingPunct="0">
        <a:spcBef>
          <a:spcPct val="20000"/>
        </a:spcBef>
        <a:spcAft>
          <a:spcPct val="0"/>
        </a:spcAft>
        <a:defRPr sz="2200">
          <a:solidFill>
            <a:schemeClr val="tx1"/>
          </a:solidFill>
          <a:latin typeface="+mn-lt"/>
          <a:ea typeface="ＭＳ Ｐゴシック"/>
          <a:cs typeface="+mn-cs"/>
        </a:defRPr>
      </a:lvl5pPr>
      <a:lvl6pPr marL="2514600" indent="-228600" algn="l" rtl="0" fontAlgn="base">
        <a:spcBef>
          <a:spcPct val="20000"/>
        </a:spcBef>
        <a:spcAft>
          <a:spcPct val="0"/>
        </a:spcAft>
        <a:defRPr sz="2200">
          <a:solidFill>
            <a:schemeClr val="tx1"/>
          </a:solidFill>
          <a:latin typeface="+mn-lt"/>
          <a:ea typeface="+mn-ea"/>
          <a:cs typeface="+mn-cs"/>
        </a:defRPr>
      </a:lvl6pPr>
      <a:lvl7pPr marL="2971800" indent="-228600" algn="l" rtl="0" fontAlgn="base">
        <a:spcBef>
          <a:spcPct val="20000"/>
        </a:spcBef>
        <a:spcAft>
          <a:spcPct val="0"/>
        </a:spcAft>
        <a:defRPr sz="2200">
          <a:solidFill>
            <a:schemeClr val="tx1"/>
          </a:solidFill>
          <a:latin typeface="+mn-lt"/>
          <a:ea typeface="+mn-ea"/>
          <a:cs typeface="+mn-cs"/>
        </a:defRPr>
      </a:lvl7pPr>
      <a:lvl8pPr marL="3429000" indent="-228600" algn="l" rtl="0" fontAlgn="base">
        <a:spcBef>
          <a:spcPct val="20000"/>
        </a:spcBef>
        <a:spcAft>
          <a:spcPct val="0"/>
        </a:spcAft>
        <a:defRPr sz="2200">
          <a:solidFill>
            <a:schemeClr val="tx1"/>
          </a:solidFill>
          <a:latin typeface="+mn-lt"/>
          <a:ea typeface="+mn-ea"/>
          <a:cs typeface="+mn-cs"/>
        </a:defRPr>
      </a:lvl8pPr>
      <a:lvl9pPr marL="3886200" indent="-228600" algn="l" rtl="0" fontAlgn="base">
        <a:spcBef>
          <a:spcPct val="20000"/>
        </a:spcBef>
        <a:spcAft>
          <a:spcPct val="0"/>
        </a:spcAft>
        <a:defRPr sz="2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8080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p:nvSpPr>
        <p:spPr>
          <a:xfrm>
            <a:off x="6553200" y="6248400"/>
            <a:ext cx="2133600" cy="307777"/>
          </a:xfrm>
          <a:prstGeom prst="rect">
            <a:avLst/>
          </a:prstGeom>
        </p:spPr>
        <p:txBody>
          <a:bodyPr wrap="square">
            <a:spAutoFit/>
          </a:bodyPr>
          <a:lstStyle/>
          <a:p>
            <a:pPr algn="r"/>
            <a:fld id="{57759A44-2659-4C4D-B0BE-580D600C211A}" type="slidenum">
              <a:rPr kumimoji="0" lang="en-US" sz="1400" b="0" i="0" u="none" strike="noStrike" kern="0" cap="none" spc="0" normalizeH="0" baseline="0" noProof="0" smtClean="0">
                <a:ln>
                  <a:noFill/>
                </a:ln>
                <a:solidFill>
                  <a:schemeClr val="tx1">
                    <a:lumMod val="50000"/>
                    <a:lumOff val="50000"/>
                  </a:schemeClr>
                </a:solidFill>
                <a:effectLst/>
                <a:uLnTx/>
                <a:uFillTx/>
                <a:latin typeface="Arial Narrow" pitchFamily="34" charset="0"/>
                <a:ea typeface="+mn-ea"/>
                <a:cs typeface="+mn-cs"/>
              </a:rPr>
              <a:pPr algn="r"/>
              <a:t>‹#›</a:t>
            </a:fld>
            <a:endParaRPr lang="en-US" sz="1400" dirty="0">
              <a:solidFill>
                <a:schemeClr val="tx1">
                  <a:lumMod val="50000"/>
                  <a:lumOff val="50000"/>
                </a:schemeClr>
              </a:solidFill>
              <a:latin typeface="Arial Narrow" pitchFamily="34" charset="0"/>
            </a:endParaRPr>
          </a:p>
        </p:txBody>
      </p:sp>
    </p:spTree>
    <p:extLst>
      <p:ext uri="{BB962C8B-B14F-4D97-AF65-F5344CB8AC3E}">
        <p14:creationId xmlns:p14="http://schemas.microsoft.com/office/powerpoint/2010/main" val="189564075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Lst>
  <p:hf hdr="0" dt="0"/>
  <p:txStyles>
    <p:titleStyle>
      <a:lvl1pPr algn="l" defTabSz="914400" rtl="0" eaLnBrk="1" latinLnBrk="0" hangingPunct="1">
        <a:spcBef>
          <a:spcPct val="0"/>
        </a:spcBef>
        <a:buNone/>
        <a:defRPr sz="3600" kern="1200">
          <a:solidFill>
            <a:schemeClr val="tx1">
              <a:lumMod val="65000"/>
              <a:lumOff val="35000"/>
            </a:schemeClr>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9906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1000" y="16764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4"/>
          <p:cNvSpPr>
            <a:spLocks noGrp="1"/>
          </p:cNvSpPr>
          <p:nvPr>
            <p:ph type="sldNum" sz="quarter" idx="4"/>
          </p:nvPr>
        </p:nvSpPr>
        <p:spPr>
          <a:xfrm>
            <a:off x="6553200" y="6248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8992AC"/>
                </a:solidFill>
                <a:latin typeface="Arial Narrow" pitchFamily="34" charset="0"/>
              </a:defRPr>
            </a:lvl1pPr>
          </a:lstStyle>
          <a:p>
            <a:pPr eaLnBrk="0" hangingPunct="0"/>
            <a:fld id="{4A44AE51-D3A4-4146-9338-5B6F42C3675A}" type="slidenum">
              <a:rPr lang="en-US" altLang="en-US" smtClean="0">
                <a:ea typeface="ＭＳ Ｐゴシック" pitchFamily="34" charset="-128"/>
              </a:rPr>
              <a:pPr eaLnBrk="0" hangingPunct="0"/>
              <a:t>‹#›</a:t>
            </a:fld>
            <a:endParaRPr lang="en-US" altLang="en-US">
              <a:ea typeface="ＭＳ Ｐゴシック" pitchFamily="34" charset="-128"/>
            </a:endParaRPr>
          </a:p>
        </p:txBody>
      </p:sp>
      <p:sp>
        <p:nvSpPr>
          <p:cNvPr id="6" name="Footer Placeholder 5"/>
          <p:cNvSpPr>
            <a:spLocks noGrp="1"/>
          </p:cNvSpPr>
          <p:nvPr>
            <p:ph type="ftr" sz="quarter" idx="3"/>
          </p:nvPr>
        </p:nvSpPr>
        <p:spPr>
          <a:xfrm>
            <a:off x="381000" y="228600"/>
            <a:ext cx="8305800" cy="365125"/>
          </a:xfrm>
          <a:prstGeom prst="rect">
            <a:avLst/>
          </a:prstGeom>
        </p:spPr>
        <p:txBody>
          <a:bodyPr vert="horz" wrap="square" lIns="91440" tIns="45720" rIns="91440" bIns="45720" numCol="1" anchor="t" anchorCtr="0" compatLnSpc="1">
            <a:prstTxWarp prst="textNoShape">
              <a:avLst/>
            </a:prstTxWarp>
          </a:bodyPr>
          <a:lstStyle>
            <a:lvl1pPr>
              <a:defRPr sz="1500">
                <a:solidFill>
                  <a:srgbClr val="166494"/>
                </a:solidFill>
                <a:latin typeface="Arial Narrow" pitchFamily="34" charset="0"/>
              </a:defRPr>
            </a:lvl1pPr>
          </a:lstStyle>
          <a:p>
            <a:pPr eaLnBrk="0" hangingPunct="0"/>
            <a:r>
              <a:rPr lang="en-US" altLang="en-US">
                <a:ea typeface="ＭＳ Ｐゴシック" pitchFamily="34" charset="-128"/>
              </a:rPr>
              <a:t>Presentation Title</a:t>
            </a:r>
          </a:p>
        </p:txBody>
      </p:sp>
    </p:spTree>
    <p:extLst>
      <p:ext uri="{BB962C8B-B14F-4D97-AF65-F5344CB8AC3E}">
        <p14:creationId xmlns:p14="http://schemas.microsoft.com/office/powerpoint/2010/main" val="32372893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hdr="0" dt="0"/>
  <p:txStyles>
    <p:titleStyle>
      <a:lvl1pPr algn="l" rtl="0" eaLnBrk="0" fontAlgn="base" hangingPunct="0">
        <a:spcBef>
          <a:spcPct val="0"/>
        </a:spcBef>
        <a:spcAft>
          <a:spcPct val="0"/>
        </a:spcAft>
        <a:defRPr sz="3600">
          <a:solidFill>
            <a:srgbClr val="606060"/>
          </a:solidFill>
          <a:latin typeface="+mj-lt"/>
          <a:ea typeface="+mj-ea"/>
          <a:cs typeface="+mj-cs"/>
        </a:defRPr>
      </a:lvl1pPr>
      <a:lvl2pPr algn="l" rtl="0" eaLnBrk="0" fontAlgn="base" hangingPunct="0">
        <a:spcBef>
          <a:spcPct val="0"/>
        </a:spcBef>
        <a:spcAft>
          <a:spcPct val="0"/>
        </a:spcAft>
        <a:defRPr sz="3600">
          <a:solidFill>
            <a:srgbClr val="606060"/>
          </a:solidFill>
          <a:latin typeface="Arial Narrow" charset="0"/>
          <a:ea typeface="ＭＳ Ｐゴシック" pitchFamily="1" charset="-128"/>
          <a:cs typeface="ＭＳ Ｐゴシック" pitchFamily="1" charset="-128"/>
        </a:defRPr>
      </a:lvl2pPr>
      <a:lvl3pPr algn="l" rtl="0" eaLnBrk="0" fontAlgn="base" hangingPunct="0">
        <a:spcBef>
          <a:spcPct val="0"/>
        </a:spcBef>
        <a:spcAft>
          <a:spcPct val="0"/>
        </a:spcAft>
        <a:defRPr sz="3600">
          <a:solidFill>
            <a:srgbClr val="606060"/>
          </a:solidFill>
          <a:latin typeface="Arial Narrow" charset="0"/>
          <a:ea typeface="ＭＳ Ｐゴシック" pitchFamily="1" charset="-128"/>
          <a:cs typeface="ＭＳ Ｐゴシック" pitchFamily="1" charset="-128"/>
        </a:defRPr>
      </a:lvl3pPr>
      <a:lvl4pPr algn="l" rtl="0" eaLnBrk="0" fontAlgn="base" hangingPunct="0">
        <a:spcBef>
          <a:spcPct val="0"/>
        </a:spcBef>
        <a:spcAft>
          <a:spcPct val="0"/>
        </a:spcAft>
        <a:defRPr sz="3600">
          <a:solidFill>
            <a:srgbClr val="606060"/>
          </a:solidFill>
          <a:latin typeface="Arial Narrow" charset="0"/>
          <a:ea typeface="ＭＳ Ｐゴシック" pitchFamily="1" charset="-128"/>
          <a:cs typeface="ＭＳ Ｐゴシック" pitchFamily="1" charset="-128"/>
        </a:defRPr>
      </a:lvl4pPr>
      <a:lvl5pPr algn="l" rtl="0" eaLnBrk="0" fontAlgn="base" hangingPunct="0">
        <a:spcBef>
          <a:spcPct val="0"/>
        </a:spcBef>
        <a:spcAft>
          <a:spcPct val="0"/>
        </a:spcAft>
        <a:defRPr sz="3600">
          <a:solidFill>
            <a:srgbClr val="606060"/>
          </a:solidFill>
          <a:latin typeface="Arial Narrow" charset="0"/>
          <a:ea typeface="ＭＳ Ｐゴシック" pitchFamily="1" charset="-128"/>
          <a:cs typeface="ＭＳ Ｐゴシック" pitchFamily="1" charset="-128"/>
        </a:defRPr>
      </a:lvl5pPr>
      <a:lvl6pPr marL="4572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6pPr>
      <a:lvl7pPr marL="9144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7pPr>
      <a:lvl8pPr marL="13716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8pPr>
      <a:lvl9pPr marL="18288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har char="•"/>
        <a:defRPr sz="2800">
          <a:solidFill>
            <a:srgbClr val="606060"/>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600">
          <a:solidFill>
            <a:srgbClr val="606060"/>
          </a:solidFill>
          <a:latin typeface="+mn-lt"/>
          <a:ea typeface="+mn-ea"/>
          <a:cs typeface="+mn-cs"/>
        </a:defRPr>
      </a:lvl2pPr>
      <a:lvl3pPr marL="1143000" indent="-228600" algn="l" rtl="0" eaLnBrk="0" fontAlgn="base" hangingPunct="0">
        <a:spcBef>
          <a:spcPct val="20000"/>
        </a:spcBef>
        <a:spcAft>
          <a:spcPct val="0"/>
        </a:spcAft>
        <a:buChar char="•"/>
        <a:defRPr sz="2400">
          <a:solidFill>
            <a:srgbClr val="606060"/>
          </a:solidFill>
          <a:latin typeface="+mn-lt"/>
          <a:ea typeface="+mn-ea"/>
          <a:cs typeface="+mn-cs"/>
        </a:defRPr>
      </a:lvl3pPr>
      <a:lvl4pPr marL="1600200" indent="-228600" algn="l" rtl="0" eaLnBrk="0" fontAlgn="base" hangingPunct="0">
        <a:spcBef>
          <a:spcPct val="20000"/>
        </a:spcBef>
        <a:spcAft>
          <a:spcPct val="0"/>
        </a:spcAft>
        <a:buChar char="-"/>
        <a:defRPr sz="2200">
          <a:solidFill>
            <a:srgbClr val="606060"/>
          </a:solidFill>
          <a:latin typeface="+mn-lt"/>
          <a:ea typeface="+mn-ea"/>
          <a:cs typeface="+mn-cs"/>
        </a:defRPr>
      </a:lvl4pPr>
      <a:lvl5pPr marL="2057400" indent="-228600" algn="l" rtl="0" eaLnBrk="0" fontAlgn="base" hangingPunct="0">
        <a:spcBef>
          <a:spcPct val="20000"/>
        </a:spcBef>
        <a:spcAft>
          <a:spcPct val="0"/>
        </a:spcAft>
        <a:defRPr sz="2200">
          <a:solidFill>
            <a:schemeClr val="tx1"/>
          </a:solidFill>
          <a:latin typeface="+mn-lt"/>
          <a:ea typeface="+mn-ea"/>
          <a:cs typeface="+mn-cs"/>
        </a:defRPr>
      </a:lvl5pPr>
      <a:lvl6pPr marL="2514600" indent="-228600" algn="l" rtl="0" fontAlgn="base">
        <a:spcBef>
          <a:spcPct val="20000"/>
        </a:spcBef>
        <a:spcAft>
          <a:spcPct val="0"/>
        </a:spcAft>
        <a:defRPr sz="2200">
          <a:solidFill>
            <a:schemeClr val="tx1"/>
          </a:solidFill>
          <a:latin typeface="+mn-lt"/>
          <a:ea typeface="+mn-ea"/>
          <a:cs typeface="+mn-cs"/>
        </a:defRPr>
      </a:lvl6pPr>
      <a:lvl7pPr marL="2971800" indent="-228600" algn="l" rtl="0" fontAlgn="base">
        <a:spcBef>
          <a:spcPct val="20000"/>
        </a:spcBef>
        <a:spcAft>
          <a:spcPct val="0"/>
        </a:spcAft>
        <a:defRPr sz="2200">
          <a:solidFill>
            <a:schemeClr val="tx1"/>
          </a:solidFill>
          <a:latin typeface="+mn-lt"/>
          <a:ea typeface="+mn-ea"/>
          <a:cs typeface="+mn-cs"/>
        </a:defRPr>
      </a:lvl7pPr>
      <a:lvl8pPr marL="3429000" indent="-228600" algn="l" rtl="0" fontAlgn="base">
        <a:spcBef>
          <a:spcPct val="20000"/>
        </a:spcBef>
        <a:spcAft>
          <a:spcPct val="0"/>
        </a:spcAft>
        <a:defRPr sz="2200">
          <a:solidFill>
            <a:schemeClr val="tx1"/>
          </a:solidFill>
          <a:latin typeface="+mn-lt"/>
          <a:ea typeface="+mn-ea"/>
          <a:cs typeface="+mn-cs"/>
        </a:defRPr>
      </a:lvl8pPr>
      <a:lvl9pPr marL="3886200" indent="-228600" algn="l" rtl="0" fontAlgn="base">
        <a:spcBef>
          <a:spcPct val="20000"/>
        </a:spcBef>
        <a:spcAft>
          <a:spcPct val="0"/>
        </a:spcAft>
        <a:defRPr sz="2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8080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p:nvSpPr>
        <p:spPr>
          <a:xfrm>
            <a:off x="6553200" y="6248400"/>
            <a:ext cx="2133600" cy="307777"/>
          </a:xfrm>
          <a:prstGeom prst="rect">
            <a:avLst/>
          </a:prstGeom>
        </p:spPr>
        <p:txBody>
          <a:bodyPr wrap="square">
            <a:spAutoFit/>
          </a:bodyPr>
          <a:lstStyle/>
          <a:p>
            <a:pPr algn="r" fontAlgn="auto">
              <a:spcBef>
                <a:spcPts val="0"/>
              </a:spcBef>
              <a:spcAft>
                <a:spcPts val="0"/>
              </a:spcAft>
            </a:pPr>
            <a:fld id="{57759A44-2659-4C4D-B0BE-580D600C211A}" type="slidenum">
              <a:rPr lang="en-US" sz="1400" kern="0" smtClean="0">
                <a:solidFill>
                  <a:prstClr val="black">
                    <a:lumMod val="50000"/>
                    <a:lumOff val="50000"/>
                  </a:prstClr>
                </a:solidFill>
                <a:latin typeface="Arial Narrow" pitchFamily="34" charset="0"/>
                <a:ea typeface="+mn-ea"/>
                <a:cs typeface="+mn-cs"/>
              </a:rPr>
              <a:pPr algn="r" fontAlgn="auto">
                <a:spcBef>
                  <a:spcPts val="0"/>
                </a:spcBef>
                <a:spcAft>
                  <a:spcPts val="0"/>
                </a:spcAft>
              </a:pPr>
              <a:t>‹#›</a:t>
            </a:fld>
            <a:endParaRPr lang="en-US" sz="1400" dirty="0">
              <a:solidFill>
                <a:prstClr val="black">
                  <a:lumMod val="50000"/>
                  <a:lumOff val="50000"/>
                </a:prstClr>
              </a:solidFill>
              <a:latin typeface="Arial Narrow" pitchFamily="34" charset="0"/>
              <a:ea typeface="+mn-ea"/>
              <a:cs typeface="+mn-cs"/>
            </a:endParaRPr>
          </a:p>
        </p:txBody>
      </p:sp>
    </p:spTree>
    <p:extLst>
      <p:ext uri="{BB962C8B-B14F-4D97-AF65-F5344CB8AC3E}">
        <p14:creationId xmlns:p14="http://schemas.microsoft.com/office/powerpoint/2010/main" val="324295182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hf sldNum="0" hdr="0" ftr="0" dt="0"/>
  <p:txStyles>
    <p:titleStyle>
      <a:lvl1pPr algn="l" defTabSz="914400" rtl="0" eaLnBrk="1" latinLnBrk="0" hangingPunct="1">
        <a:spcBef>
          <a:spcPct val="0"/>
        </a:spcBef>
        <a:buNone/>
        <a:defRPr sz="3600" kern="1200">
          <a:solidFill>
            <a:schemeClr val="tx1">
              <a:lumMod val="65000"/>
              <a:lumOff val="35000"/>
            </a:schemeClr>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8080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p:nvSpPr>
        <p:spPr>
          <a:xfrm>
            <a:off x="6553200" y="6248400"/>
            <a:ext cx="2133600" cy="307777"/>
          </a:xfrm>
          <a:prstGeom prst="rect">
            <a:avLst/>
          </a:prstGeom>
        </p:spPr>
        <p:txBody>
          <a:bodyPr wrap="square">
            <a:spAutoFit/>
          </a:bodyPr>
          <a:lstStyle/>
          <a:p>
            <a:pPr algn="r" fontAlgn="base">
              <a:spcBef>
                <a:spcPct val="0"/>
              </a:spcBef>
              <a:spcAft>
                <a:spcPct val="0"/>
              </a:spcAft>
            </a:pPr>
            <a:fld id="{57759A44-2659-4C4D-B0BE-580D600C211A}" type="slidenum">
              <a:rPr lang="en-US" sz="1400" kern="0">
                <a:solidFill>
                  <a:prstClr val="black">
                    <a:lumMod val="50000"/>
                    <a:lumOff val="50000"/>
                  </a:prstClr>
                </a:solidFill>
                <a:latin typeface="Arial Narrow" pitchFamily="34" charset="0"/>
                <a:ea typeface="ＭＳ Ｐゴシック"/>
              </a:rPr>
              <a:pPr algn="r" fontAlgn="base">
                <a:spcBef>
                  <a:spcPct val="0"/>
                </a:spcBef>
                <a:spcAft>
                  <a:spcPct val="0"/>
                </a:spcAft>
              </a:pPr>
              <a:t>‹#›</a:t>
            </a:fld>
            <a:endParaRPr lang="en-US" sz="1400" dirty="0">
              <a:solidFill>
                <a:prstClr val="black">
                  <a:lumMod val="50000"/>
                  <a:lumOff val="50000"/>
                </a:prstClr>
              </a:solidFill>
              <a:latin typeface="Arial Narrow" pitchFamily="34" charset="0"/>
              <a:ea typeface="ＭＳ Ｐゴシック"/>
            </a:endParaRPr>
          </a:p>
        </p:txBody>
      </p:sp>
    </p:spTree>
    <p:extLst>
      <p:ext uri="{BB962C8B-B14F-4D97-AF65-F5344CB8AC3E}">
        <p14:creationId xmlns:p14="http://schemas.microsoft.com/office/powerpoint/2010/main" val="296727489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Lst>
  <p:hf hdr="0" dt="0"/>
  <p:txStyles>
    <p:titleStyle>
      <a:lvl1pPr algn="l" defTabSz="914400" rtl="0" eaLnBrk="1" latinLnBrk="0" hangingPunct="1">
        <a:spcBef>
          <a:spcPct val="0"/>
        </a:spcBef>
        <a:buNone/>
        <a:defRPr sz="3600" kern="1200">
          <a:solidFill>
            <a:schemeClr val="tx1">
              <a:lumMod val="65000"/>
              <a:lumOff val="35000"/>
            </a:schemeClr>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9906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1000" y="16764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4"/>
          <p:cNvSpPr>
            <a:spLocks noGrp="1"/>
          </p:cNvSpPr>
          <p:nvPr>
            <p:ph type="sldNum" sz="quarter" idx="4"/>
          </p:nvPr>
        </p:nvSpPr>
        <p:spPr>
          <a:xfrm>
            <a:off x="6553200" y="6248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8992AC"/>
                </a:solidFill>
                <a:latin typeface="Arial Narrow" pitchFamily="34" charset="0"/>
              </a:defRPr>
            </a:lvl1pPr>
          </a:lstStyle>
          <a:p>
            <a:pPr eaLnBrk="0" fontAlgn="base" hangingPunct="0">
              <a:spcBef>
                <a:spcPct val="0"/>
              </a:spcBef>
              <a:spcAft>
                <a:spcPct val="0"/>
              </a:spcAft>
            </a:pPr>
            <a:fld id="{4A44AE51-D3A4-4146-9338-5B6F42C3675A}" type="slidenum">
              <a:rPr lang="en-US" altLang="en-US" smtClean="0"/>
              <a:pPr eaLnBrk="0" fontAlgn="base" hangingPunct="0">
                <a:spcBef>
                  <a:spcPct val="0"/>
                </a:spcBef>
                <a:spcAft>
                  <a:spcPct val="0"/>
                </a:spcAft>
              </a:pPr>
              <a:t>‹#›</a:t>
            </a:fld>
            <a:endParaRPr lang="en-US" altLang="en-US"/>
          </a:p>
        </p:txBody>
      </p:sp>
      <p:sp>
        <p:nvSpPr>
          <p:cNvPr id="6" name="Footer Placeholder 5"/>
          <p:cNvSpPr>
            <a:spLocks noGrp="1"/>
          </p:cNvSpPr>
          <p:nvPr>
            <p:ph type="ftr" sz="quarter" idx="3"/>
          </p:nvPr>
        </p:nvSpPr>
        <p:spPr>
          <a:xfrm>
            <a:off x="381000" y="228600"/>
            <a:ext cx="8305800" cy="365125"/>
          </a:xfrm>
          <a:prstGeom prst="rect">
            <a:avLst/>
          </a:prstGeom>
        </p:spPr>
        <p:txBody>
          <a:bodyPr vert="horz" wrap="square" lIns="91440" tIns="45720" rIns="91440" bIns="45720" numCol="1" anchor="t" anchorCtr="0" compatLnSpc="1">
            <a:prstTxWarp prst="textNoShape">
              <a:avLst/>
            </a:prstTxWarp>
          </a:bodyPr>
          <a:lstStyle>
            <a:lvl1pPr>
              <a:defRPr sz="1500">
                <a:solidFill>
                  <a:srgbClr val="166494"/>
                </a:solidFill>
                <a:latin typeface="Arial Narrow" pitchFamily="34" charset="0"/>
              </a:defRPr>
            </a:lvl1pPr>
          </a:lstStyle>
          <a:p>
            <a:pPr eaLnBrk="0" fontAlgn="base" hangingPunct="0">
              <a:spcBef>
                <a:spcPct val="0"/>
              </a:spcBef>
              <a:spcAft>
                <a:spcPct val="0"/>
              </a:spcAft>
            </a:pPr>
            <a:r>
              <a:rPr lang="en-US" altLang="en-US"/>
              <a:t>Presentation Title</a:t>
            </a:r>
          </a:p>
        </p:txBody>
      </p:sp>
    </p:spTree>
    <p:extLst>
      <p:ext uri="{BB962C8B-B14F-4D97-AF65-F5344CB8AC3E}">
        <p14:creationId xmlns:p14="http://schemas.microsoft.com/office/powerpoint/2010/main" val="383486965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hf hdr="0" dt="0"/>
  <p:txStyles>
    <p:titleStyle>
      <a:lvl1pPr algn="l" rtl="0" eaLnBrk="0" fontAlgn="base" hangingPunct="0">
        <a:spcBef>
          <a:spcPct val="0"/>
        </a:spcBef>
        <a:spcAft>
          <a:spcPct val="0"/>
        </a:spcAft>
        <a:defRPr sz="3600">
          <a:solidFill>
            <a:srgbClr val="606060"/>
          </a:solidFill>
          <a:latin typeface="+mj-lt"/>
          <a:ea typeface="+mj-ea"/>
          <a:cs typeface="+mj-cs"/>
        </a:defRPr>
      </a:lvl1pPr>
      <a:lvl2pPr algn="l" rtl="0" eaLnBrk="0" fontAlgn="base" hangingPunct="0">
        <a:spcBef>
          <a:spcPct val="0"/>
        </a:spcBef>
        <a:spcAft>
          <a:spcPct val="0"/>
        </a:spcAft>
        <a:defRPr sz="3600">
          <a:solidFill>
            <a:srgbClr val="606060"/>
          </a:solidFill>
          <a:latin typeface="Arial Narrow" charset="0"/>
          <a:ea typeface="ＭＳ Ｐゴシック" pitchFamily="1" charset="-128"/>
          <a:cs typeface="ＭＳ Ｐゴシック" pitchFamily="1" charset="-128"/>
        </a:defRPr>
      </a:lvl2pPr>
      <a:lvl3pPr algn="l" rtl="0" eaLnBrk="0" fontAlgn="base" hangingPunct="0">
        <a:spcBef>
          <a:spcPct val="0"/>
        </a:spcBef>
        <a:spcAft>
          <a:spcPct val="0"/>
        </a:spcAft>
        <a:defRPr sz="3600">
          <a:solidFill>
            <a:srgbClr val="606060"/>
          </a:solidFill>
          <a:latin typeface="Arial Narrow" charset="0"/>
          <a:ea typeface="ＭＳ Ｐゴシック" pitchFamily="1" charset="-128"/>
          <a:cs typeface="ＭＳ Ｐゴシック" pitchFamily="1" charset="-128"/>
        </a:defRPr>
      </a:lvl3pPr>
      <a:lvl4pPr algn="l" rtl="0" eaLnBrk="0" fontAlgn="base" hangingPunct="0">
        <a:spcBef>
          <a:spcPct val="0"/>
        </a:spcBef>
        <a:spcAft>
          <a:spcPct val="0"/>
        </a:spcAft>
        <a:defRPr sz="3600">
          <a:solidFill>
            <a:srgbClr val="606060"/>
          </a:solidFill>
          <a:latin typeface="Arial Narrow" charset="0"/>
          <a:ea typeface="ＭＳ Ｐゴシック" pitchFamily="1" charset="-128"/>
          <a:cs typeface="ＭＳ Ｐゴシック" pitchFamily="1" charset="-128"/>
        </a:defRPr>
      </a:lvl4pPr>
      <a:lvl5pPr algn="l" rtl="0" eaLnBrk="0" fontAlgn="base" hangingPunct="0">
        <a:spcBef>
          <a:spcPct val="0"/>
        </a:spcBef>
        <a:spcAft>
          <a:spcPct val="0"/>
        </a:spcAft>
        <a:defRPr sz="3600">
          <a:solidFill>
            <a:srgbClr val="606060"/>
          </a:solidFill>
          <a:latin typeface="Arial Narrow" charset="0"/>
          <a:ea typeface="ＭＳ Ｐゴシック" pitchFamily="1" charset="-128"/>
          <a:cs typeface="ＭＳ Ｐゴシック" pitchFamily="1" charset="-128"/>
        </a:defRPr>
      </a:lvl5pPr>
      <a:lvl6pPr marL="4572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6pPr>
      <a:lvl7pPr marL="9144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7pPr>
      <a:lvl8pPr marL="13716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8pPr>
      <a:lvl9pPr marL="18288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har char="•"/>
        <a:defRPr sz="2800">
          <a:solidFill>
            <a:srgbClr val="606060"/>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600">
          <a:solidFill>
            <a:srgbClr val="606060"/>
          </a:solidFill>
          <a:latin typeface="+mn-lt"/>
          <a:ea typeface="+mn-ea"/>
          <a:cs typeface="+mn-cs"/>
        </a:defRPr>
      </a:lvl2pPr>
      <a:lvl3pPr marL="1143000" indent="-228600" algn="l" rtl="0" eaLnBrk="0" fontAlgn="base" hangingPunct="0">
        <a:spcBef>
          <a:spcPct val="20000"/>
        </a:spcBef>
        <a:spcAft>
          <a:spcPct val="0"/>
        </a:spcAft>
        <a:buChar char="•"/>
        <a:defRPr sz="2400">
          <a:solidFill>
            <a:srgbClr val="606060"/>
          </a:solidFill>
          <a:latin typeface="+mn-lt"/>
          <a:ea typeface="+mn-ea"/>
          <a:cs typeface="+mn-cs"/>
        </a:defRPr>
      </a:lvl3pPr>
      <a:lvl4pPr marL="1600200" indent="-228600" algn="l" rtl="0" eaLnBrk="0" fontAlgn="base" hangingPunct="0">
        <a:spcBef>
          <a:spcPct val="20000"/>
        </a:spcBef>
        <a:spcAft>
          <a:spcPct val="0"/>
        </a:spcAft>
        <a:buChar char="-"/>
        <a:defRPr sz="2200">
          <a:solidFill>
            <a:srgbClr val="606060"/>
          </a:solidFill>
          <a:latin typeface="+mn-lt"/>
          <a:ea typeface="+mn-ea"/>
          <a:cs typeface="+mn-cs"/>
        </a:defRPr>
      </a:lvl4pPr>
      <a:lvl5pPr marL="2057400" indent="-228600" algn="l" rtl="0" eaLnBrk="0" fontAlgn="base" hangingPunct="0">
        <a:spcBef>
          <a:spcPct val="20000"/>
        </a:spcBef>
        <a:spcAft>
          <a:spcPct val="0"/>
        </a:spcAft>
        <a:defRPr sz="2200">
          <a:solidFill>
            <a:schemeClr val="tx1"/>
          </a:solidFill>
          <a:latin typeface="+mn-lt"/>
          <a:ea typeface="+mn-ea"/>
          <a:cs typeface="+mn-cs"/>
        </a:defRPr>
      </a:lvl5pPr>
      <a:lvl6pPr marL="2514600" indent="-228600" algn="l" rtl="0" fontAlgn="base">
        <a:spcBef>
          <a:spcPct val="20000"/>
        </a:spcBef>
        <a:spcAft>
          <a:spcPct val="0"/>
        </a:spcAft>
        <a:defRPr sz="2200">
          <a:solidFill>
            <a:schemeClr val="tx1"/>
          </a:solidFill>
          <a:latin typeface="+mn-lt"/>
          <a:ea typeface="+mn-ea"/>
          <a:cs typeface="+mn-cs"/>
        </a:defRPr>
      </a:lvl6pPr>
      <a:lvl7pPr marL="2971800" indent="-228600" algn="l" rtl="0" fontAlgn="base">
        <a:spcBef>
          <a:spcPct val="20000"/>
        </a:spcBef>
        <a:spcAft>
          <a:spcPct val="0"/>
        </a:spcAft>
        <a:defRPr sz="2200">
          <a:solidFill>
            <a:schemeClr val="tx1"/>
          </a:solidFill>
          <a:latin typeface="+mn-lt"/>
          <a:ea typeface="+mn-ea"/>
          <a:cs typeface="+mn-cs"/>
        </a:defRPr>
      </a:lvl7pPr>
      <a:lvl8pPr marL="3429000" indent="-228600" algn="l" rtl="0" fontAlgn="base">
        <a:spcBef>
          <a:spcPct val="20000"/>
        </a:spcBef>
        <a:spcAft>
          <a:spcPct val="0"/>
        </a:spcAft>
        <a:defRPr sz="2200">
          <a:solidFill>
            <a:schemeClr val="tx1"/>
          </a:solidFill>
          <a:latin typeface="+mn-lt"/>
          <a:ea typeface="+mn-ea"/>
          <a:cs typeface="+mn-cs"/>
        </a:defRPr>
      </a:lvl8pPr>
      <a:lvl9pPr marL="3886200" indent="-228600" algn="l" rtl="0" fontAlgn="base">
        <a:spcBef>
          <a:spcPct val="20000"/>
        </a:spcBef>
        <a:spcAft>
          <a:spcPct val="0"/>
        </a:spcAft>
        <a:defRPr sz="2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8080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p:nvSpPr>
        <p:spPr>
          <a:xfrm>
            <a:off x="6553200" y="6248400"/>
            <a:ext cx="2133600" cy="307777"/>
          </a:xfrm>
          <a:prstGeom prst="rect">
            <a:avLst/>
          </a:prstGeom>
        </p:spPr>
        <p:txBody>
          <a:bodyPr wrap="square">
            <a:spAutoFit/>
          </a:bodyPr>
          <a:lstStyle/>
          <a:p>
            <a:pPr algn="r" fontAlgn="base">
              <a:spcBef>
                <a:spcPct val="0"/>
              </a:spcBef>
              <a:spcAft>
                <a:spcPct val="0"/>
              </a:spcAft>
            </a:pPr>
            <a:fld id="{57759A44-2659-4C4D-B0BE-580D600C211A}" type="slidenum">
              <a:rPr lang="en-US" sz="1400" kern="0">
                <a:solidFill>
                  <a:prstClr val="black">
                    <a:lumMod val="50000"/>
                    <a:lumOff val="50000"/>
                  </a:prstClr>
                </a:solidFill>
                <a:latin typeface="Arial Narrow" pitchFamily="34" charset="0"/>
                <a:ea typeface="ＭＳ Ｐゴシック"/>
              </a:rPr>
              <a:pPr algn="r" fontAlgn="base">
                <a:spcBef>
                  <a:spcPct val="0"/>
                </a:spcBef>
                <a:spcAft>
                  <a:spcPct val="0"/>
                </a:spcAft>
              </a:pPr>
              <a:t>‹#›</a:t>
            </a:fld>
            <a:endParaRPr lang="en-US" sz="1400" dirty="0">
              <a:solidFill>
                <a:prstClr val="black">
                  <a:lumMod val="50000"/>
                  <a:lumOff val="50000"/>
                </a:prstClr>
              </a:solidFill>
              <a:latin typeface="Arial Narrow" pitchFamily="34" charset="0"/>
              <a:ea typeface="ＭＳ Ｐゴシック"/>
            </a:endParaRPr>
          </a:p>
        </p:txBody>
      </p:sp>
    </p:spTree>
    <p:extLst>
      <p:ext uri="{BB962C8B-B14F-4D97-AF65-F5344CB8AC3E}">
        <p14:creationId xmlns:p14="http://schemas.microsoft.com/office/powerpoint/2010/main" val="347726628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Lst>
  <p:hf sldNum="0" hdr="0" ftr="0" dt="0"/>
  <p:txStyles>
    <p:titleStyle>
      <a:lvl1pPr algn="l" defTabSz="914400" rtl="0" eaLnBrk="1" latinLnBrk="0" hangingPunct="1">
        <a:spcBef>
          <a:spcPct val="0"/>
        </a:spcBef>
        <a:buNone/>
        <a:defRPr sz="3600" kern="1200">
          <a:solidFill>
            <a:schemeClr val="tx1">
              <a:lumMod val="65000"/>
              <a:lumOff val="35000"/>
            </a:schemeClr>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8080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p:nvSpPr>
        <p:spPr>
          <a:xfrm>
            <a:off x="6553200" y="6248400"/>
            <a:ext cx="2133600" cy="307777"/>
          </a:xfrm>
          <a:prstGeom prst="rect">
            <a:avLst/>
          </a:prstGeom>
        </p:spPr>
        <p:txBody>
          <a:bodyPr wrap="square">
            <a:spAutoFit/>
          </a:bodyPr>
          <a:lstStyle/>
          <a:p>
            <a:pPr algn="r"/>
            <a:fld id="{57759A44-2659-4C4D-B0BE-580D600C211A}" type="slidenum">
              <a:rPr kumimoji="0" lang="en-US" sz="1400" b="0" i="0" u="none" strike="noStrike" kern="0" cap="none" spc="0" normalizeH="0" baseline="0" noProof="0" smtClean="0">
                <a:ln>
                  <a:noFill/>
                </a:ln>
                <a:solidFill>
                  <a:schemeClr val="tx1">
                    <a:lumMod val="50000"/>
                    <a:lumOff val="50000"/>
                  </a:schemeClr>
                </a:solidFill>
                <a:effectLst/>
                <a:uLnTx/>
                <a:uFillTx/>
                <a:latin typeface="Arial Narrow" pitchFamily="34" charset="0"/>
                <a:ea typeface="+mn-ea"/>
                <a:cs typeface="+mn-cs"/>
              </a:rPr>
              <a:pPr algn="r"/>
              <a:t>‹#›</a:t>
            </a:fld>
            <a:endParaRPr lang="en-US" sz="1400" dirty="0">
              <a:solidFill>
                <a:schemeClr val="tx1">
                  <a:lumMod val="50000"/>
                  <a:lumOff val="50000"/>
                </a:schemeClr>
              </a:solidFill>
              <a:latin typeface="Arial Narrow" pitchFamily="34" charset="0"/>
            </a:endParaRPr>
          </a:p>
        </p:txBody>
      </p:sp>
    </p:spTree>
    <p:extLst>
      <p:ext uri="{BB962C8B-B14F-4D97-AF65-F5344CB8AC3E}">
        <p14:creationId xmlns:p14="http://schemas.microsoft.com/office/powerpoint/2010/main" val="335418586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hf sldNum="0" hdr="0" ftr="0" dt="0"/>
  <p:txStyles>
    <p:titleStyle>
      <a:lvl1pPr algn="l" defTabSz="914400" rtl="0" eaLnBrk="1" latinLnBrk="0" hangingPunct="1">
        <a:spcBef>
          <a:spcPct val="0"/>
        </a:spcBef>
        <a:buNone/>
        <a:defRPr sz="3600" kern="1200">
          <a:solidFill>
            <a:schemeClr val="tx1">
              <a:lumMod val="65000"/>
              <a:lumOff val="35000"/>
            </a:schemeClr>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4.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0154" y="3124200"/>
            <a:ext cx="1752600" cy="646331"/>
          </a:xfrm>
          <a:prstGeom prst="rect">
            <a:avLst/>
          </a:prstGeom>
          <a:solidFill>
            <a:srgbClr val="0065A1"/>
          </a:solidFill>
        </p:spPr>
        <p:txBody>
          <a:bodyPr wrap="square" rtlCol="0">
            <a:spAutoFit/>
          </a:bodyPr>
          <a:lstStyle/>
          <a:p>
            <a:pPr fontAlgn="auto">
              <a:spcBef>
                <a:spcPts val="0"/>
              </a:spcBef>
              <a:spcAft>
                <a:spcPts val="0"/>
              </a:spcAft>
            </a:pPr>
            <a:endParaRPr lang="en-US" dirty="0">
              <a:solidFill>
                <a:prstClr val="black"/>
              </a:solidFill>
              <a:latin typeface="Calibri"/>
              <a:ea typeface="+mn-ea"/>
              <a:cs typeface="+mn-cs"/>
            </a:endParaRPr>
          </a:p>
          <a:p>
            <a:pPr fontAlgn="auto">
              <a:spcBef>
                <a:spcPts val="0"/>
              </a:spcBef>
              <a:spcAft>
                <a:spcPts val="0"/>
              </a:spcAft>
            </a:pPr>
            <a:endParaRPr lang="en-US" dirty="0">
              <a:solidFill>
                <a:prstClr val="black"/>
              </a:solidFill>
              <a:latin typeface="Calibri"/>
              <a:ea typeface="+mn-ea"/>
              <a:cs typeface="+mn-cs"/>
            </a:endParaRPr>
          </a:p>
        </p:txBody>
      </p:sp>
      <p:sp>
        <p:nvSpPr>
          <p:cNvPr id="11" name="Title 1"/>
          <p:cNvSpPr>
            <a:spLocks noGrp="1"/>
          </p:cNvSpPr>
          <p:nvPr>
            <p:ph type="ctrTitle"/>
          </p:nvPr>
        </p:nvSpPr>
        <p:spPr>
          <a:xfrm>
            <a:off x="4378584" y="2133600"/>
            <a:ext cx="4460616" cy="2133600"/>
          </a:xfrm>
        </p:spPr>
        <p:txBody>
          <a:bodyPr>
            <a:normAutofit fontScale="90000"/>
          </a:bodyPr>
          <a:lstStyle/>
          <a:p>
            <a:pPr algn="ctr"/>
            <a:r>
              <a:rPr lang="en-US" sz="3600" i="0" dirty="0">
                <a:cs typeface="Arial" charset="0"/>
              </a:rPr>
              <a:t>State Employer </a:t>
            </a:r>
            <a:br>
              <a:rPr lang="en-US" sz="3600" i="0" dirty="0">
                <a:cs typeface="Arial" charset="0"/>
              </a:rPr>
            </a:br>
            <a:r>
              <a:rPr lang="en-US" sz="3600" i="0" dirty="0">
                <a:cs typeface="Arial" charset="0"/>
              </a:rPr>
              <a:t>Business Rules</a:t>
            </a:r>
            <a:br>
              <a:rPr lang="en-US" sz="3600" i="0">
                <a:cs typeface="Arial" charset="0"/>
              </a:rPr>
            </a:br>
            <a:r>
              <a:rPr lang="en-US" sz="3600" i="0">
                <a:cs typeface="Arial" charset="0"/>
              </a:rPr>
              <a:t>for BAM </a:t>
            </a:r>
            <a:br>
              <a:rPr lang="en-US" sz="3600" i="0" dirty="0">
                <a:cs typeface="Arial" charset="0"/>
              </a:rPr>
            </a:br>
            <a:endParaRPr lang="en-US" sz="3600" i="0" dirty="0">
              <a:cs typeface="Arial" charset="0"/>
            </a:endParaRPr>
          </a:p>
        </p:txBody>
      </p:sp>
      <p:pic>
        <p:nvPicPr>
          <p:cNvPr id="12" name="Picture 2"/>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148" r="-148"/>
          <a:stretch/>
        </p:blipFill>
        <p:spPr bwMode="auto">
          <a:xfrm>
            <a:off x="274320" y="521208"/>
            <a:ext cx="4114800" cy="279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referRelativeResize="0">
            <a:picLocks/>
          </p:cNvPicPr>
          <p:nvPr/>
        </p:nvPicPr>
        <p:blipFill rotWithShape="1">
          <a:blip r:embed="rId4">
            <a:extLst>
              <a:ext uri="{28A0092B-C50C-407E-A947-70E740481C1C}">
                <a14:useLocalDpi xmlns:a14="http://schemas.microsoft.com/office/drawing/2010/main" val="0"/>
              </a:ext>
            </a:extLst>
          </a:blip>
          <a:srcRect l="19566" r="18698" b="-768"/>
          <a:stretch/>
        </p:blipFill>
        <p:spPr bwMode="auto">
          <a:xfrm>
            <a:off x="274320" y="3429000"/>
            <a:ext cx="4093075" cy="2670858"/>
          </a:xfrm>
          <a:prstGeom prst="rect">
            <a:avLst/>
          </a:prstGeom>
          <a:noFill/>
          <a:ln>
            <a:noFill/>
          </a:ln>
        </p:spPr>
      </p:pic>
    </p:spTree>
    <p:extLst>
      <p:ext uri="{BB962C8B-B14F-4D97-AF65-F5344CB8AC3E}">
        <p14:creationId xmlns:p14="http://schemas.microsoft.com/office/powerpoint/2010/main" val="8045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65A1"/>
                </a:solidFill>
                <a:cs typeface="Arial" panose="020B0604020202020204" pitchFamily="34" charset="0"/>
              </a:rPr>
              <a:t>Document History</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7790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33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27" y="48935"/>
            <a:ext cx="8731250" cy="616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15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04800" y="2514600"/>
            <a:ext cx="6004560" cy="987425"/>
          </a:xfrm>
        </p:spPr>
        <p:txBody>
          <a:bodyPr anchor="ctr"/>
          <a:lstStyle/>
          <a:p>
            <a:pPr eaLnBrk="1" hangingPunct="1"/>
            <a:r>
              <a:rPr lang="en-US" altLang="en-US" sz="3600" dirty="0"/>
              <a:t>Membership Qualifications</a:t>
            </a:r>
          </a:p>
        </p:txBody>
      </p:sp>
      <p:pic>
        <p:nvPicPr>
          <p:cNvPr id="2050" name="Picture 2"/>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30372" r="1719" b="2271"/>
          <a:stretch/>
        </p:blipFill>
        <p:spPr bwMode="auto">
          <a:xfrm>
            <a:off x="6309360" y="521208"/>
            <a:ext cx="2542032" cy="557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91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ct val="90000"/>
              </a:lnSpc>
              <a:spcBef>
                <a:spcPct val="20000"/>
              </a:spcBef>
              <a:buClr>
                <a:srgbClr val="808080"/>
              </a:buClr>
              <a:defRPr/>
            </a:pPr>
            <a:r>
              <a:rPr lang="en-US" sz="3600" dirty="0">
                <a:solidFill>
                  <a:srgbClr val="0065A1"/>
                </a:solidFill>
                <a:latin typeface="Arial Narrow" panose="020B0606020202030204" pitchFamily="34" charset="0"/>
              </a:rPr>
              <a:t>Identifying membership status</a:t>
            </a:r>
          </a:p>
        </p:txBody>
      </p:sp>
      <p:sp>
        <p:nvSpPr>
          <p:cNvPr id="3" name="Content Placeholder 2"/>
          <p:cNvSpPr>
            <a:spLocks noGrp="1"/>
          </p:cNvSpPr>
          <p:nvPr>
            <p:ph idx="1"/>
          </p:nvPr>
        </p:nvSpPr>
        <p:spPr/>
        <p:txBody>
          <a:bodyPr/>
          <a:lstStyle/>
          <a:p>
            <a:pPr marL="0" indent="0">
              <a:buNone/>
            </a:pPr>
            <a:r>
              <a:rPr lang="en-US" sz="2800" dirty="0">
                <a:cs typeface="Arial" panose="020B0604020202020204" pitchFamily="34" charset="0"/>
              </a:rPr>
              <a:t>Three methods of checking membership</a:t>
            </a:r>
          </a:p>
          <a:p>
            <a:pPr marL="914400" lvl="1" indent="-514350">
              <a:buFont typeface="+mj-lt"/>
              <a:buAutoNum type="arabicPeriod"/>
            </a:pPr>
            <a:r>
              <a:rPr lang="en-US" sz="2600" dirty="0">
                <a:ea typeface="ＭＳ Ｐゴシック"/>
                <a:cs typeface="Arial" pitchFamily="34" charset="0"/>
              </a:rPr>
              <a:t>PIMS </a:t>
            </a:r>
          </a:p>
          <a:p>
            <a:pPr marL="914400" lvl="1" indent="-514350">
              <a:buFont typeface="+mj-lt"/>
              <a:buAutoNum type="arabicPeriod"/>
            </a:pPr>
            <a:r>
              <a:rPr lang="en-US" sz="2600" dirty="0" err="1">
                <a:ea typeface="ＭＳ Ｐゴシック"/>
                <a:cs typeface="Arial" pitchFamily="34" charset="0"/>
              </a:rPr>
              <a:t>my|CalPERS</a:t>
            </a:r>
            <a:r>
              <a:rPr lang="en-US" sz="2600" dirty="0">
                <a:ea typeface="ＭＳ Ｐゴシック"/>
                <a:cs typeface="Arial" pitchFamily="34" charset="0"/>
              </a:rPr>
              <a:t> - Person Information</a:t>
            </a:r>
          </a:p>
          <a:p>
            <a:pPr marL="914400" lvl="1" indent="-514350">
              <a:buFont typeface="+mj-lt"/>
              <a:buAutoNum type="arabicPeriod"/>
            </a:pPr>
            <a:r>
              <a:rPr lang="en-US" sz="2600" dirty="0">
                <a:ea typeface="ＭＳ Ｐゴシック"/>
                <a:cs typeface="Arial" pitchFamily="34" charset="0"/>
              </a:rPr>
              <a:t>Customer Contact Center</a:t>
            </a:r>
          </a:p>
          <a:p>
            <a:pPr marL="1314450" lvl="2" indent="-514350"/>
            <a:r>
              <a:rPr lang="en-US" sz="2600" b="1" dirty="0"/>
              <a:t>888 CalPERS (</a:t>
            </a:r>
            <a:r>
              <a:rPr lang="en-US" sz="2600" dirty="0"/>
              <a:t>or </a:t>
            </a:r>
            <a:r>
              <a:rPr lang="en-US" sz="2600" b="1" dirty="0"/>
              <a:t>888-</a:t>
            </a:r>
            <a:r>
              <a:rPr lang="en-US" sz="2600" dirty="0"/>
              <a:t>225-7377</a:t>
            </a:r>
            <a:r>
              <a:rPr lang="en-US" sz="2600" b="1" dirty="0"/>
              <a:t>)</a:t>
            </a:r>
          </a:p>
          <a:p>
            <a:pPr marL="914400" lvl="1" indent="-514350">
              <a:buFont typeface="+mj-lt"/>
              <a:buAutoNum type="arabicPeriod"/>
            </a:pPr>
            <a:r>
              <a:rPr lang="en-US" sz="2600" dirty="0">
                <a:ea typeface="ＭＳ Ｐゴシック"/>
                <a:cs typeface="Arial" pitchFamily="34" charset="0"/>
              </a:rPr>
              <a:t>Membership Unit Services Team</a:t>
            </a:r>
          </a:p>
          <a:p>
            <a:pPr marL="1257300" lvl="2" indent="-457200"/>
            <a:r>
              <a:rPr lang="en-US" sz="2600" dirty="0">
                <a:ea typeface="ＭＳ Ｐゴシック"/>
                <a:cs typeface="Arial" pitchFamily="34" charset="0"/>
              </a:rPr>
              <a:t>Membership_Reporting@calpers.ca.gov</a:t>
            </a:r>
          </a:p>
        </p:txBody>
      </p:sp>
    </p:spTree>
    <p:extLst>
      <p:ext uri="{BB962C8B-B14F-4D97-AF65-F5344CB8AC3E}">
        <p14:creationId xmlns:p14="http://schemas.microsoft.com/office/powerpoint/2010/main" val="23628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Box 3"/>
          <p:cNvSpPr txBox="1">
            <a:spLocks noChangeArrowheads="1"/>
          </p:cNvSpPr>
          <p:nvPr/>
        </p:nvSpPr>
        <p:spPr bwMode="auto">
          <a:xfrm>
            <a:off x="4114800" y="5791200"/>
            <a:ext cx="184150" cy="36988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Narrow" pitchFamily="34" charset="0"/>
              <a:ea typeface="ＭＳ Ｐゴシック"/>
              <a:cs typeface="+mn-cs"/>
            </a:endParaRPr>
          </a:p>
        </p:txBody>
      </p:sp>
      <p:sp>
        <p:nvSpPr>
          <p:cNvPr id="7" name="Rectangle 6"/>
          <p:cNvSpPr>
            <a:spLocks noChangeArrowheads="1"/>
          </p:cNvSpPr>
          <p:nvPr/>
        </p:nvSpPr>
        <p:spPr bwMode="auto">
          <a:xfrm>
            <a:off x="457200" y="762000"/>
            <a:ext cx="2836033" cy="646331"/>
          </a:xfrm>
          <a:prstGeom prst="rect">
            <a:avLst/>
          </a:prstGeom>
          <a:noFill/>
          <a:ln>
            <a:noFill/>
          </a:ln>
          <a:effectLs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Person search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52" y="1824465"/>
            <a:ext cx="8778875" cy="162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23" y="3733800"/>
            <a:ext cx="8763000" cy="119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08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38411" y="762000"/>
            <a:ext cx="2836033" cy="646331"/>
          </a:xfrm>
          <a:prstGeom prst="rect">
            <a:avLst/>
          </a:prstGeom>
          <a:noFill/>
          <a:ln>
            <a:noFill/>
          </a:ln>
          <a:effectLs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Person search  </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704" y="2656608"/>
            <a:ext cx="6477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1" y="1828800"/>
            <a:ext cx="8842375" cy="257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36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ct val="90000"/>
              </a:lnSpc>
              <a:spcBef>
                <a:spcPct val="20000"/>
              </a:spcBef>
              <a:buClr>
                <a:srgbClr val="808080"/>
              </a:buClr>
              <a:defRPr/>
            </a:pPr>
            <a:r>
              <a:rPr lang="en-US" sz="3600" dirty="0">
                <a:solidFill>
                  <a:srgbClr val="0065A1"/>
                </a:solidFill>
                <a:latin typeface="Arial Narrow" panose="020B0606020202030204" pitchFamily="34" charset="0"/>
              </a:rPr>
              <a:t>Identifying membership eligibility</a:t>
            </a:r>
          </a:p>
        </p:txBody>
      </p:sp>
      <p:sp>
        <p:nvSpPr>
          <p:cNvPr id="3" name="Content Placeholder 2"/>
          <p:cNvSpPr>
            <a:spLocks noGrp="1"/>
          </p:cNvSpPr>
          <p:nvPr>
            <p:ph idx="1"/>
          </p:nvPr>
        </p:nvSpPr>
        <p:spPr/>
        <p:txBody>
          <a:bodyPr/>
          <a:lstStyle/>
          <a:p>
            <a:pPr marL="0" indent="0">
              <a:buNone/>
            </a:pPr>
            <a:r>
              <a:rPr lang="en-US" sz="2800" dirty="0">
                <a:cs typeface="Arial" panose="020B0604020202020204" pitchFamily="34" charset="0"/>
              </a:rPr>
              <a:t>Immediate membership required on date of hire</a:t>
            </a:r>
          </a:p>
          <a:p>
            <a:pPr marL="457200" lvl="1" indent="-457200" fontAlgn="base">
              <a:lnSpc>
                <a:spcPct val="90000"/>
              </a:lnSpc>
              <a:spcAft>
                <a:spcPct val="0"/>
              </a:spcAft>
              <a:buFont typeface="Arial" pitchFamily="34" charset="0"/>
              <a:buChar char="•"/>
            </a:pPr>
            <a:r>
              <a:rPr lang="en-US" sz="2600" dirty="0">
                <a:ea typeface="ＭＳ Ｐゴシック"/>
                <a:cs typeface="Arial" pitchFamily="34" charset="0"/>
              </a:rPr>
              <a:t>Permanent full-time</a:t>
            </a:r>
          </a:p>
          <a:p>
            <a:pPr marL="457200" lvl="1" indent="-457200" fontAlgn="base">
              <a:lnSpc>
                <a:spcPct val="90000"/>
              </a:lnSpc>
              <a:spcAft>
                <a:spcPct val="0"/>
              </a:spcAft>
              <a:buFont typeface="Arial" pitchFamily="34" charset="0"/>
              <a:buChar char="•"/>
            </a:pPr>
            <a:r>
              <a:rPr lang="en-US" sz="2600" dirty="0">
                <a:ea typeface="ＭＳ Ｐゴシック"/>
                <a:cs typeface="Arial" pitchFamily="34" charset="0"/>
              </a:rPr>
              <a:t>Part-time, 20 hours, one year or longer</a:t>
            </a:r>
          </a:p>
          <a:p>
            <a:pPr marL="457200" lvl="1" indent="-457200" fontAlgn="base">
              <a:lnSpc>
                <a:spcPct val="90000"/>
              </a:lnSpc>
              <a:spcAft>
                <a:spcPct val="0"/>
              </a:spcAft>
              <a:buFont typeface="Arial" pitchFamily="34" charset="0"/>
              <a:buChar char="•"/>
            </a:pPr>
            <a:r>
              <a:rPr lang="en-US" sz="2600" dirty="0">
                <a:ea typeface="ＭＳ Ｐゴシック"/>
                <a:cs typeface="Arial" pitchFamily="34" charset="0"/>
              </a:rPr>
              <a:t>Temporary full-time, excess of 6 months</a:t>
            </a:r>
          </a:p>
        </p:txBody>
      </p:sp>
    </p:spTree>
    <p:extLst>
      <p:ext uri="{BB962C8B-B14F-4D97-AF65-F5344CB8AC3E}">
        <p14:creationId xmlns:p14="http://schemas.microsoft.com/office/powerpoint/2010/main" val="36874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marL="0" indent="0">
              <a:buNone/>
            </a:pPr>
            <a:r>
              <a:rPr lang="en-US" sz="2800" dirty="0">
                <a:latin typeface="Arial Narrow" pitchFamily="34" charset="0"/>
              </a:rPr>
              <a:t>Irregular time base – monitored positions</a:t>
            </a:r>
          </a:p>
          <a:p>
            <a:pPr marL="457200" lvl="1" indent="-457200" fontAlgn="base">
              <a:lnSpc>
                <a:spcPct val="90000"/>
              </a:lnSpc>
              <a:spcAft>
                <a:spcPct val="0"/>
              </a:spcAft>
              <a:buFont typeface="Arial" pitchFamily="34" charset="0"/>
              <a:buChar char="•"/>
            </a:pPr>
            <a:r>
              <a:rPr lang="en-US" sz="2600" dirty="0">
                <a:ea typeface="ＭＳ Ｐゴシック"/>
                <a:cs typeface="Arial" pitchFamily="34" charset="0"/>
              </a:rPr>
              <a:t>Temporary agencies</a:t>
            </a:r>
          </a:p>
          <a:p>
            <a:pPr marL="457200" lvl="1" indent="-457200" fontAlgn="base">
              <a:lnSpc>
                <a:spcPct val="90000"/>
              </a:lnSpc>
              <a:spcAft>
                <a:spcPct val="0"/>
              </a:spcAft>
              <a:buFont typeface="Arial" pitchFamily="34" charset="0"/>
              <a:buChar char="•"/>
            </a:pPr>
            <a:r>
              <a:rPr lang="en-US" sz="2600" dirty="0">
                <a:ea typeface="ＭＳ Ｐゴシック"/>
                <a:cs typeface="Arial" pitchFamily="34" charset="0"/>
              </a:rPr>
              <a:t>On-Call</a:t>
            </a:r>
          </a:p>
          <a:p>
            <a:pPr marL="457200" lvl="1" indent="-457200" fontAlgn="base">
              <a:lnSpc>
                <a:spcPct val="90000"/>
              </a:lnSpc>
              <a:spcAft>
                <a:spcPct val="0"/>
              </a:spcAft>
              <a:buFont typeface="Arial" pitchFamily="34" charset="0"/>
              <a:buChar char="•"/>
            </a:pPr>
            <a:r>
              <a:rPr lang="en-US" sz="2600" dirty="0">
                <a:ea typeface="ＭＳ Ｐゴシック"/>
                <a:cs typeface="Arial" pitchFamily="34" charset="0"/>
              </a:rPr>
              <a:t>Seasonal</a:t>
            </a:r>
          </a:p>
          <a:p>
            <a:pPr marL="457200" lvl="1" indent="-457200" fontAlgn="base">
              <a:lnSpc>
                <a:spcPct val="90000"/>
              </a:lnSpc>
              <a:spcAft>
                <a:spcPct val="0"/>
              </a:spcAft>
              <a:buFont typeface="Arial" pitchFamily="34" charset="0"/>
              <a:buChar char="•"/>
            </a:pPr>
            <a:r>
              <a:rPr lang="en-US" sz="2600" dirty="0">
                <a:ea typeface="ＭＳ Ｐゴシック"/>
                <a:cs typeface="Arial" pitchFamily="34" charset="0"/>
              </a:rPr>
              <a:t>Intermittent</a:t>
            </a:r>
          </a:p>
          <a:p>
            <a:pPr marL="457200" lvl="1" indent="-457200" fontAlgn="base">
              <a:lnSpc>
                <a:spcPct val="90000"/>
              </a:lnSpc>
              <a:spcAft>
                <a:spcPct val="0"/>
              </a:spcAft>
              <a:buFont typeface="Arial" pitchFamily="34" charset="0"/>
              <a:buChar char="•"/>
            </a:pPr>
            <a:r>
              <a:rPr lang="en-US" sz="2600" dirty="0">
                <a:ea typeface="ＭＳ Ｐゴシック"/>
                <a:cs typeface="Arial" pitchFamily="34" charset="0"/>
              </a:rPr>
              <a:t>Part-time, less than 20 hours a week</a:t>
            </a:r>
          </a:p>
          <a:p>
            <a:pPr marL="457200" lvl="1" indent="-457200" fontAlgn="base">
              <a:lnSpc>
                <a:spcPct val="90000"/>
              </a:lnSpc>
              <a:spcAft>
                <a:spcPct val="0"/>
              </a:spcAft>
              <a:buFont typeface="Arial" pitchFamily="34" charset="0"/>
              <a:buChar char="•"/>
            </a:pPr>
            <a:endParaRPr lang="en-US" dirty="0">
              <a:cs typeface="Arial" pitchFamily="34" charset="0"/>
            </a:endParaRPr>
          </a:p>
          <a:p>
            <a:pPr marL="0" lvl="1" indent="0" fontAlgn="base">
              <a:lnSpc>
                <a:spcPct val="90000"/>
              </a:lnSpc>
              <a:spcAft>
                <a:spcPct val="0"/>
              </a:spcAft>
              <a:buNone/>
            </a:pPr>
            <a:endParaRPr lang="en-US" dirty="0">
              <a:cs typeface="Arial" pitchFamily="34" charset="0"/>
            </a:endParaRPr>
          </a:p>
        </p:txBody>
      </p:sp>
      <p:sp>
        <p:nvSpPr>
          <p:cNvPr id="5" name="Title 1"/>
          <p:cNvSpPr>
            <a:spLocks noGrp="1"/>
          </p:cNvSpPr>
          <p:nvPr>
            <p:ph type="title"/>
          </p:nvPr>
        </p:nvSpPr>
        <p:spPr>
          <a:xfrm>
            <a:off x="457200" y="609600"/>
            <a:ext cx="8229600" cy="792162"/>
          </a:xfrm>
        </p:spPr>
        <p:txBody>
          <a:bodyPr>
            <a:normAutofit/>
          </a:bodyPr>
          <a:lstStyle/>
          <a:p>
            <a:pPr>
              <a:lnSpc>
                <a:spcPct val="90000"/>
              </a:lnSpc>
              <a:spcBef>
                <a:spcPct val="20000"/>
              </a:spcBef>
              <a:buClr>
                <a:srgbClr val="808080"/>
              </a:buClr>
              <a:defRPr/>
            </a:pPr>
            <a:r>
              <a:rPr lang="en-US" dirty="0">
                <a:solidFill>
                  <a:srgbClr val="0065A1"/>
                </a:solidFill>
                <a:cs typeface="Arial" panose="020B0604020202020204" pitchFamily="34" charset="0"/>
              </a:rPr>
              <a:t>Identifying membership eligibility	</a:t>
            </a:r>
          </a:p>
        </p:txBody>
      </p:sp>
    </p:spTree>
    <p:extLst>
      <p:ext uri="{BB962C8B-B14F-4D97-AF65-F5344CB8AC3E}">
        <p14:creationId xmlns:p14="http://schemas.microsoft.com/office/powerpoint/2010/main" val="212935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4"/>
          <p:cNvSpPr>
            <a:spLocks noGrp="1" noChangeArrowheads="1"/>
          </p:cNvSpPr>
          <p:nvPr>
            <p:ph idx="1"/>
          </p:nvPr>
        </p:nvSpPr>
        <p:spPr>
          <a:xfrm>
            <a:off x="533400" y="1676400"/>
            <a:ext cx="8229600" cy="4525963"/>
          </a:xfrm>
        </p:spPr>
        <p:txBody>
          <a:bodyPr>
            <a:normAutofit/>
          </a:bodyPr>
          <a:lstStyle/>
          <a:p>
            <a:pPr>
              <a:lnSpc>
                <a:spcPct val="90000"/>
              </a:lnSpc>
              <a:defRPr/>
            </a:pPr>
            <a:r>
              <a:rPr lang="en-US" sz="2800" dirty="0">
                <a:latin typeface="Arial Narrow" pitchFamily="34" charset="0"/>
              </a:rPr>
              <a:t>Government code provides “optional” membership rights for elected and appointed officers of the state.</a:t>
            </a:r>
          </a:p>
          <a:p>
            <a:pPr>
              <a:lnSpc>
                <a:spcPct val="90000"/>
              </a:lnSpc>
              <a:defRPr/>
            </a:pPr>
            <a:r>
              <a:rPr lang="en-US" sz="2800" dirty="0">
                <a:latin typeface="Arial Narrow" pitchFamily="34" charset="0"/>
              </a:rPr>
              <a:t>Optional members are excluded unless an election for membership is filed with CalPERS.</a:t>
            </a:r>
          </a:p>
          <a:p>
            <a:pPr>
              <a:lnSpc>
                <a:spcPct val="90000"/>
              </a:lnSpc>
              <a:defRPr/>
            </a:pPr>
            <a:r>
              <a:rPr lang="en-US" sz="2800" dirty="0">
                <a:latin typeface="Arial Narrow" pitchFamily="34" charset="0"/>
              </a:rPr>
              <a:t>Four eligible classes:</a:t>
            </a:r>
          </a:p>
          <a:p>
            <a:pPr marL="1025525" lvl="1" indent="-512763">
              <a:lnSpc>
                <a:spcPct val="90000"/>
              </a:lnSpc>
              <a:buFont typeface="+mj-lt"/>
              <a:buAutoNum type="arabicPeriod"/>
              <a:defRPr/>
            </a:pPr>
            <a:r>
              <a:rPr lang="en-US" sz="2600" dirty="0">
                <a:ea typeface="ＭＳ Ｐゴシック"/>
                <a:cs typeface="Arial" pitchFamily="34" charset="0"/>
              </a:rPr>
              <a:t>State Officers Elected by the People (</a:t>
            </a:r>
            <a:r>
              <a:rPr lang="en-US" sz="2600" dirty="0" err="1">
                <a:ea typeface="ＭＳ Ｐゴシック"/>
                <a:cs typeface="Arial" pitchFamily="34" charset="0"/>
              </a:rPr>
              <a:t>my|CalPERS</a:t>
            </a:r>
            <a:r>
              <a:rPr lang="en-US" sz="2600" dirty="0">
                <a:ea typeface="ＭＳ Ｐゴシック"/>
                <a:cs typeface="Arial" pitchFamily="34" charset="0"/>
              </a:rPr>
              <a:t> 0841)</a:t>
            </a:r>
          </a:p>
          <a:p>
            <a:pPr marL="1025525" lvl="1" indent="-512763">
              <a:lnSpc>
                <a:spcPct val="90000"/>
              </a:lnSpc>
              <a:buFont typeface="+mj-lt"/>
              <a:buAutoNum type="arabicPeriod"/>
              <a:defRPr/>
            </a:pPr>
            <a:r>
              <a:rPr lang="en-US" sz="2600" dirty="0">
                <a:ea typeface="ＭＳ Ｐゴシック"/>
                <a:cs typeface="Arial" pitchFamily="34" charset="0"/>
              </a:rPr>
              <a:t>Appointees of State Officers (</a:t>
            </a:r>
            <a:r>
              <a:rPr lang="en-US" sz="2600" dirty="0" err="1">
                <a:ea typeface="ＭＳ Ｐゴシック"/>
                <a:cs typeface="Arial" pitchFamily="34" charset="0"/>
              </a:rPr>
              <a:t>my|CalPERS</a:t>
            </a:r>
            <a:r>
              <a:rPr lang="en-US" sz="2600" dirty="0">
                <a:ea typeface="ＭＳ Ｐゴシック"/>
                <a:cs typeface="Arial" pitchFamily="34" charset="0"/>
              </a:rPr>
              <a:t> 0842)</a:t>
            </a:r>
          </a:p>
          <a:p>
            <a:pPr marL="1025525" lvl="1" indent="-512763">
              <a:lnSpc>
                <a:spcPct val="90000"/>
              </a:lnSpc>
              <a:buFont typeface="+mj-lt"/>
              <a:buAutoNum type="arabicPeriod"/>
              <a:defRPr/>
            </a:pPr>
            <a:r>
              <a:rPr lang="en-US" sz="2600" dirty="0">
                <a:ea typeface="ＭＳ Ｐゴシック"/>
                <a:cs typeface="Arial" pitchFamily="34" charset="0"/>
              </a:rPr>
              <a:t>Officers of the Senate or Assembly (</a:t>
            </a:r>
            <a:r>
              <a:rPr lang="en-US" sz="2600" dirty="0" err="1">
                <a:ea typeface="ＭＳ Ｐゴシック"/>
                <a:cs typeface="Arial" pitchFamily="34" charset="0"/>
              </a:rPr>
              <a:t>my|CalPERS</a:t>
            </a:r>
            <a:r>
              <a:rPr lang="en-US" sz="2600" dirty="0">
                <a:ea typeface="ＭＳ Ｐゴシック"/>
                <a:cs typeface="Arial" pitchFamily="34" charset="0"/>
              </a:rPr>
              <a:t> 0841)</a:t>
            </a:r>
          </a:p>
          <a:p>
            <a:pPr marL="1025525" lvl="1" indent="-512763">
              <a:lnSpc>
                <a:spcPct val="90000"/>
              </a:lnSpc>
              <a:buFont typeface="+mj-lt"/>
              <a:buAutoNum type="arabicPeriod"/>
              <a:defRPr/>
            </a:pPr>
            <a:r>
              <a:rPr lang="en-US" sz="2600" dirty="0">
                <a:ea typeface="ＭＳ Ｐゴシック"/>
                <a:cs typeface="Arial" pitchFamily="34" charset="0"/>
              </a:rPr>
              <a:t>Legislative (</a:t>
            </a:r>
            <a:r>
              <a:rPr lang="en-US" sz="2600" dirty="0" err="1">
                <a:ea typeface="ＭＳ Ｐゴシック"/>
                <a:cs typeface="Arial" pitchFamily="34" charset="0"/>
              </a:rPr>
              <a:t>my|CalPERS</a:t>
            </a:r>
            <a:r>
              <a:rPr lang="en-US" sz="2600" dirty="0">
                <a:ea typeface="ＭＳ Ｐゴシック"/>
                <a:cs typeface="Arial" pitchFamily="34" charset="0"/>
              </a:rPr>
              <a:t> 0840)</a:t>
            </a:r>
          </a:p>
        </p:txBody>
      </p:sp>
      <p:sp>
        <p:nvSpPr>
          <p:cNvPr id="286726" name="Rectangle 6"/>
          <p:cNvSpPr>
            <a:spLocks noChangeArrowheads="1"/>
          </p:cNvSpPr>
          <p:nvPr/>
        </p:nvSpPr>
        <p:spPr bwMode="auto">
          <a:xfrm>
            <a:off x="236951" y="685800"/>
            <a:ext cx="8382000" cy="646331"/>
          </a:xfrm>
          <a:prstGeom prst="rect">
            <a:avLst/>
          </a:prstGeom>
          <a:noFill/>
          <a:ln>
            <a:noFill/>
          </a:ln>
          <a:effectLs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36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a:cs typeface="Arial" pitchFamily="34" charset="0"/>
              </a:rPr>
              <a:t>  </a:t>
            </a: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Optional Membership – </a:t>
            </a:r>
            <a:r>
              <a:rPr kumimoji="0" lang="en-US" sz="20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G.C. 20320 - 20324</a:t>
            </a:r>
          </a:p>
        </p:txBody>
      </p:sp>
    </p:spTree>
    <p:extLst>
      <p:ext uri="{BB962C8B-B14F-4D97-AF65-F5344CB8AC3E}">
        <p14:creationId xmlns:p14="http://schemas.microsoft.com/office/powerpoint/2010/main" val="1623503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Rectangle 6"/>
          <p:cNvSpPr>
            <a:spLocks noChangeArrowheads="1"/>
          </p:cNvSpPr>
          <p:nvPr/>
        </p:nvSpPr>
        <p:spPr bwMode="auto">
          <a:xfrm>
            <a:off x="533400" y="4267200"/>
            <a:ext cx="8229600" cy="396875"/>
          </a:xfrm>
          <a:prstGeom prst="rect">
            <a:avLst/>
          </a:prstGeom>
          <a:noFill/>
          <a:ln>
            <a:noFill/>
          </a:ln>
          <a:effectLs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endParaRPr kumimoji="1"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Times New Roman" pitchFamily="18" charset="0"/>
              <a:ea typeface="ＭＳ Ｐゴシック"/>
              <a:cs typeface="+mn-cs"/>
            </a:endParaRPr>
          </a:p>
        </p:txBody>
      </p:sp>
      <p:sp>
        <p:nvSpPr>
          <p:cNvPr id="69635" name="Rectangle 5"/>
          <p:cNvSpPr>
            <a:spLocks noChangeArrowheads="1"/>
          </p:cNvSpPr>
          <p:nvPr/>
        </p:nvSpPr>
        <p:spPr bwMode="auto">
          <a:xfrm>
            <a:off x="228600" y="2286000"/>
            <a:ext cx="8153400" cy="4254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90000"/>
              </a:lnSpc>
              <a:spcBef>
                <a:spcPct val="20000"/>
              </a:spcBef>
              <a:spcAft>
                <a:spcPct val="0"/>
              </a:spcAft>
              <a:buClr>
                <a:srgbClr val="808080"/>
              </a:buClr>
              <a:buSzTx/>
              <a:buFontTx/>
              <a:buChar char="•"/>
              <a:tabLst/>
              <a:defRPr/>
            </a:pPr>
            <a:endParaRPr kumimoji="1" lang="en-US" sz="2400" b="0" i="0" u="none" strike="noStrike" kern="1200" cap="none" spc="0" normalizeH="0" baseline="0" noProof="0">
              <a:ln>
                <a:noFill/>
              </a:ln>
              <a:solidFill>
                <a:srgbClr val="0000FF"/>
              </a:solidFill>
              <a:effectLst/>
              <a:uLnTx/>
              <a:uFillTx/>
              <a:latin typeface="Arial Narrow" pitchFamily="34" charset="0"/>
              <a:ea typeface="ＭＳ Ｐゴシック"/>
              <a:cs typeface="+mn-cs"/>
            </a:endParaRPr>
          </a:p>
        </p:txBody>
      </p:sp>
      <p:sp>
        <p:nvSpPr>
          <p:cNvPr id="2" name="Rectangle 1"/>
          <p:cNvSpPr/>
          <p:nvPr/>
        </p:nvSpPr>
        <p:spPr>
          <a:xfrm>
            <a:off x="449371" y="685800"/>
            <a:ext cx="85187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Identifying membership eligibility</a:t>
            </a:r>
          </a:p>
        </p:txBody>
      </p:sp>
      <p:sp>
        <p:nvSpPr>
          <p:cNvPr id="69637" name="Content Placeholder 2"/>
          <p:cNvSpPr txBox="1">
            <a:spLocks/>
          </p:cNvSpPr>
          <p:nvPr/>
        </p:nvSpPr>
        <p:spPr bwMode="auto">
          <a:xfrm>
            <a:off x="449371" y="1676400"/>
            <a:ext cx="8458200" cy="25908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Excluded Membership – Government Code (G.C.) 20300</a:t>
            </a:r>
            <a:endPar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sym typeface="Wingdings" pitchFamily="2" charset="2"/>
            </a:endParaRP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sym typeface="Wingdings" pitchFamily="2" charset="2"/>
              </a:rPr>
              <a:t>Independent Contractors / Consultants / Contract Employees </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sym typeface="Wingdings" pitchFamily="2" charset="2"/>
              </a:rPr>
              <a:t>Excluded by law</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charset="0"/>
              <a:sym typeface="Wingdings" pitchFamily="2" charset="2"/>
            </a:endParaRPr>
          </a:p>
        </p:txBody>
      </p:sp>
    </p:spTree>
    <p:extLst>
      <p:ext uri="{BB962C8B-B14F-4D97-AF65-F5344CB8AC3E}">
        <p14:creationId xmlns:p14="http://schemas.microsoft.com/office/powerpoint/2010/main" val="204639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p:txBody>
          <a:bodyPr>
            <a:normAutofit/>
          </a:bodyPr>
          <a:lstStyle/>
          <a:p>
            <a:pPr eaLnBrk="1" hangingPunct="1"/>
            <a:r>
              <a:rPr lang="en-US" sz="2800" dirty="0">
                <a:latin typeface="Arial Narrow" panose="020B0606020202030204" pitchFamily="34" charset="0"/>
                <a:cs typeface="Arial" panose="020B0604020202020204" pitchFamily="34" charset="0"/>
              </a:rPr>
              <a:t>Using the CalPERS Website</a:t>
            </a:r>
          </a:p>
          <a:p>
            <a:r>
              <a:rPr lang="en-US" sz="2800" dirty="0">
                <a:latin typeface="Arial Narrow" panose="020B0606020202030204" pitchFamily="34" charset="0"/>
                <a:cs typeface="Arial" panose="020B0604020202020204" pitchFamily="34" charset="0"/>
              </a:rPr>
              <a:t>Membership</a:t>
            </a:r>
          </a:p>
          <a:p>
            <a:r>
              <a:rPr lang="en-US" sz="2800" dirty="0">
                <a:latin typeface="Arial Narrow" panose="020B0606020202030204" pitchFamily="34" charset="0"/>
                <a:cs typeface="Arial" panose="020B0604020202020204" pitchFamily="34" charset="0"/>
              </a:rPr>
              <a:t>Account Codes </a:t>
            </a:r>
          </a:p>
          <a:p>
            <a:r>
              <a:rPr lang="en-US" sz="2800" dirty="0">
                <a:latin typeface="Arial Narrow" panose="020B0606020202030204" pitchFamily="34" charset="0"/>
                <a:cs typeface="Arial" panose="020B0604020202020204" pitchFamily="34" charset="0"/>
              </a:rPr>
              <a:t>Benefits</a:t>
            </a:r>
          </a:p>
          <a:p>
            <a:r>
              <a:rPr lang="en-US" sz="2800" dirty="0">
                <a:latin typeface="Arial Narrow" panose="020B0606020202030204" pitchFamily="34" charset="0"/>
                <a:cs typeface="Arial" panose="020B0604020202020204" pitchFamily="34" charset="0"/>
              </a:rPr>
              <a:t>Working after Retirement</a:t>
            </a:r>
          </a:p>
          <a:p>
            <a:pPr eaLnBrk="1" hangingPunct="1"/>
            <a:r>
              <a:rPr lang="en-US" sz="2800" dirty="0">
                <a:latin typeface="Arial Narrow" panose="020B0606020202030204" pitchFamily="34" charset="0"/>
                <a:cs typeface="Arial" panose="020B0604020202020204" pitchFamily="34" charset="0"/>
              </a:rPr>
              <a:t>Resources  </a:t>
            </a:r>
          </a:p>
        </p:txBody>
      </p:sp>
      <p:sp>
        <p:nvSpPr>
          <p:cNvPr id="20484" name="Rectangle 4"/>
          <p:cNvSpPr>
            <a:spLocks noChangeArrowheads="1"/>
          </p:cNvSpPr>
          <p:nvPr/>
        </p:nvSpPr>
        <p:spPr bwMode="auto">
          <a:xfrm>
            <a:off x="426372" y="591234"/>
            <a:ext cx="1487908" cy="646331"/>
          </a:xfrm>
          <a:prstGeom prst="rect">
            <a:avLst/>
          </a:prstGeom>
          <a:noFill/>
          <a:ln w="9525">
            <a:noFill/>
            <a:miter lim="800000"/>
            <a:headEnd/>
            <a:tailEnd/>
          </a:ln>
          <a:effectLst/>
        </p:spPr>
        <p:txBody>
          <a:bodyPr wrap="none">
            <a:spAutoFit/>
          </a:bodyPr>
          <a:lstStyle/>
          <a:p>
            <a:r>
              <a:rPr lang="en-US" sz="3600" dirty="0">
                <a:solidFill>
                  <a:srgbClr val="0065A1"/>
                </a:solidFill>
                <a:latin typeface="Arial Narrow" panose="020B0606020202030204" pitchFamily="34" charset="0"/>
                <a:ea typeface="+mj-ea"/>
                <a:cs typeface="Arial" panose="020B0604020202020204" pitchFamily="34" charset="0"/>
              </a:rPr>
              <a:t>Agenda</a:t>
            </a:r>
          </a:p>
        </p:txBody>
      </p:sp>
    </p:spTree>
    <p:extLst>
      <p:ext uri="{BB962C8B-B14F-4D97-AF65-F5344CB8AC3E}">
        <p14:creationId xmlns:p14="http://schemas.microsoft.com/office/powerpoint/2010/main" val="37554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Rectangle 6"/>
          <p:cNvSpPr>
            <a:spLocks noChangeArrowheads="1"/>
          </p:cNvSpPr>
          <p:nvPr/>
        </p:nvSpPr>
        <p:spPr bwMode="auto">
          <a:xfrm>
            <a:off x="533400" y="4267200"/>
            <a:ext cx="8229600" cy="396875"/>
          </a:xfrm>
          <a:prstGeom prst="rect">
            <a:avLst/>
          </a:prstGeom>
          <a:noFill/>
          <a:ln>
            <a:noFill/>
          </a:ln>
          <a:effectLs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endParaRPr kumimoji="1"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Times New Roman" pitchFamily="18" charset="0"/>
              <a:ea typeface="ＭＳ Ｐゴシック"/>
              <a:cs typeface="+mn-cs"/>
            </a:endParaRPr>
          </a:p>
        </p:txBody>
      </p:sp>
      <p:sp>
        <p:nvSpPr>
          <p:cNvPr id="6" name="Rectangle 5"/>
          <p:cNvSpPr>
            <a:spLocks noChangeArrowheads="1"/>
          </p:cNvSpPr>
          <p:nvPr/>
        </p:nvSpPr>
        <p:spPr bwMode="auto">
          <a:xfrm>
            <a:off x="518786" y="1676400"/>
            <a:ext cx="8534400" cy="3628686"/>
          </a:xfrm>
          <a:prstGeom prst="rect">
            <a:avLst/>
          </a:prstGeom>
          <a:noFill/>
          <a:ln>
            <a:noFill/>
          </a:ln>
          <a:effectLst/>
          <a:extLst/>
        </p:spPr>
        <p:txBody>
          <a:bodyPr>
            <a:spAutoFit/>
          </a:bodyPr>
          <a:lstStyle/>
          <a:p>
            <a:pPr marL="457200" marR="0" lvl="0" indent="-4572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Members of other retirement system – for the same position</a:t>
            </a:r>
          </a:p>
          <a:p>
            <a:pPr marL="457200" marR="0" lvl="0" indent="-4572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Health &amp; Welfare or Trade Rate employment</a:t>
            </a:r>
          </a:p>
          <a:p>
            <a:pPr marL="457200" marR="0" lvl="0" indent="-4572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Independent contractors</a:t>
            </a:r>
          </a:p>
          <a:p>
            <a:pPr marL="457200" marR="0" lvl="0" indent="-4572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Inmates of state institutions</a:t>
            </a:r>
          </a:p>
          <a:p>
            <a:pPr marL="457200" marR="0" lvl="0" indent="-4572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Student aides in the special schools of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State Department of Education</a:t>
            </a: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 California Conservation Corps participants</a:t>
            </a:r>
          </a:p>
          <a:p>
            <a:pPr marL="0" marR="0" lvl="0" indent="0" algn="ctr" defTabSz="914400" rtl="0" eaLnBrk="1" fontAlgn="base" latinLnBrk="0" hangingPunct="1">
              <a:lnSpc>
                <a:spcPct val="90000"/>
              </a:lnSpc>
              <a:spcBef>
                <a:spcPct val="20000"/>
              </a:spcBef>
              <a:spcAft>
                <a:spcPct val="0"/>
              </a:spcAft>
              <a:buClr>
                <a:srgbClr val="808080"/>
              </a:buClr>
              <a:buSzTx/>
              <a:buFontTx/>
              <a:buChar char="•"/>
              <a:tabLst/>
              <a:defRPr/>
            </a:pPr>
            <a:endParaRPr kumimoji="1" lang="en-US" sz="2000" b="0" i="0" u="none" strike="noStrike" kern="1200" cap="none" spc="0" normalizeH="0" baseline="0" noProof="0" dirty="0">
              <a:ln>
                <a:noFill/>
              </a:ln>
              <a:solidFill>
                <a:srgbClr val="0000FF"/>
              </a:solidFill>
              <a:effectLst/>
              <a:uLnTx/>
              <a:uFillTx/>
              <a:latin typeface="Arial" pitchFamily="34" charset="0"/>
              <a:ea typeface="ＭＳ Ｐゴシック"/>
              <a:cs typeface="Arial" pitchFamily="34" charset="0"/>
            </a:endParaRPr>
          </a:p>
        </p:txBody>
      </p:sp>
      <p:sp>
        <p:nvSpPr>
          <p:cNvPr id="2" name="Rectangle 1"/>
          <p:cNvSpPr/>
          <p:nvPr/>
        </p:nvSpPr>
        <p:spPr>
          <a:xfrm>
            <a:off x="381000" y="762000"/>
            <a:ext cx="84582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28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a:cs typeface="Arial" pitchFamily="34" charset="0"/>
              </a:rPr>
              <a:t> </a:t>
            </a: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Excluded Membership </a:t>
            </a:r>
            <a:r>
              <a:rPr kumimoji="0" lang="en-US" sz="32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 </a:t>
            </a:r>
            <a:r>
              <a:rPr kumimoji="0" lang="en-US" sz="20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G.C. 20300 - 20303</a:t>
            </a:r>
            <a:r>
              <a:rPr kumimoji="0" lang="en-US" sz="32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	</a:t>
            </a:r>
            <a:r>
              <a:rPr kumimoji="0" lang="en-US" sz="28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anose="020B0604020202020204" pitchFamily="34" charset="0"/>
              </a:rPr>
              <a:t>		</a:t>
            </a:r>
          </a:p>
        </p:txBody>
      </p:sp>
    </p:spTree>
    <p:extLst>
      <p:ext uri="{BB962C8B-B14F-4D97-AF65-F5344CB8AC3E}">
        <p14:creationId xmlns:p14="http://schemas.microsoft.com/office/powerpoint/2010/main" val="24226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14400"/>
          </a:xfrm>
        </p:spPr>
        <p:txBody>
          <a:bodyPr>
            <a:normAutofit/>
          </a:bodyPr>
          <a:lstStyle/>
          <a:p>
            <a:r>
              <a:rPr lang="en-US" sz="3600" dirty="0">
                <a:solidFill>
                  <a:srgbClr val="0065A1"/>
                </a:solidFill>
                <a:latin typeface="Arial Narrow" panose="020B0606020202030204" pitchFamily="34" charset="0"/>
              </a:rPr>
              <a:t>Documenting</a:t>
            </a:r>
            <a:r>
              <a:rPr lang="en-US" sz="3600" dirty="0">
                <a:latin typeface="Arial Narrow" panose="020B0606020202030204" pitchFamily="34" charset="0"/>
              </a:rPr>
              <a:t> </a:t>
            </a:r>
          </a:p>
        </p:txBody>
      </p:sp>
      <p:sp>
        <p:nvSpPr>
          <p:cNvPr id="3" name="Content Placeholder 2"/>
          <p:cNvSpPr>
            <a:spLocks noGrp="1"/>
          </p:cNvSpPr>
          <p:nvPr>
            <p:ph idx="1"/>
          </p:nvPr>
        </p:nvSpPr>
        <p:spPr>
          <a:xfrm>
            <a:off x="533400" y="1600200"/>
            <a:ext cx="8229600" cy="4525963"/>
          </a:xfrm>
        </p:spPr>
        <p:txBody>
          <a:bodyPr/>
          <a:lstStyle/>
          <a:p>
            <a:pPr marL="457200" lvl="1" indent="-457200" fontAlgn="base">
              <a:lnSpc>
                <a:spcPct val="90000"/>
              </a:lnSpc>
              <a:spcAft>
                <a:spcPct val="0"/>
              </a:spcAft>
              <a:buFont typeface="Arial" pitchFamily="34" charset="0"/>
              <a:buChar char="•"/>
            </a:pPr>
            <a:r>
              <a:rPr lang="en-US" sz="2800" dirty="0">
                <a:cs typeface="Arial" panose="020B0604020202020204" pitchFamily="34" charset="0"/>
              </a:rPr>
              <a:t>Notice of Exclusion</a:t>
            </a:r>
          </a:p>
          <a:p>
            <a:pPr marL="457200" lvl="1" indent="-457200" fontAlgn="base">
              <a:lnSpc>
                <a:spcPct val="90000"/>
              </a:lnSpc>
              <a:spcAft>
                <a:spcPct val="0"/>
              </a:spcAft>
              <a:buFont typeface="Arial" pitchFamily="34" charset="0"/>
              <a:buChar char="•"/>
            </a:pPr>
            <a:r>
              <a:rPr lang="en-US" sz="2800" dirty="0">
                <a:cs typeface="Arial" panose="020B0604020202020204" pitchFamily="34" charset="0"/>
              </a:rPr>
              <a:t>Member Reciprocal Self-Certification</a:t>
            </a:r>
          </a:p>
          <a:p>
            <a:pPr marL="0" lvl="1" indent="0" fontAlgn="base">
              <a:lnSpc>
                <a:spcPct val="90000"/>
              </a:lnSpc>
              <a:spcAft>
                <a:spcPct val="0"/>
              </a:spcAft>
              <a:buNone/>
            </a:pPr>
            <a:endParaRPr lang="en-US" dirty="0"/>
          </a:p>
          <a:p>
            <a:endParaRPr lang="en-US" dirty="0"/>
          </a:p>
        </p:txBody>
      </p:sp>
    </p:spTree>
    <p:extLst>
      <p:ext uri="{BB962C8B-B14F-4D97-AF65-F5344CB8AC3E}">
        <p14:creationId xmlns:p14="http://schemas.microsoft.com/office/powerpoint/2010/main" val="159927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4294967295"/>
            <p:extLst/>
          </p:nvPr>
        </p:nvGraphicFramePr>
        <p:xfrm>
          <a:off x="304800" y="685800"/>
          <a:ext cx="8534400" cy="47244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0000"/>
                    </a:ext>
                  </a:extLst>
                </a:gridCol>
              </a:tblGrid>
              <a:tr h="944880">
                <a:tc>
                  <a:txBody>
                    <a:bodyPr/>
                    <a:lstStyle/>
                    <a:p>
                      <a:pPr algn="ctr"/>
                      <a:r>
                        <a:rPr lang="en-US" sz="2800" b="1" dirty="0">
                          <a:latin typeface="Arial Narrow" panose="020B0606020202030204" pitchFamily="34" charset="0"/>
                        </a:rPr>
                        <a:t>Notice</a:t>
                      </a:r>
                      <a:r>
                        <a:rPr lang="en-US" sz="2800" b="1" baseline="0" dirty="0">
                          <a:latin typeface="Arial Narrow" panose="020B0606020202030204" pitchFamily="34" charset="0"/>
                        </a:rPr>
                        <a:t> of Exclusion</a:t>
                      </a:r>
                      <a:endParaRPr lang="en-US" sz="2800" b="1" dirty="0">
                        <a:latin typeface="Arial Narrow" panose="020B0606020202030204" pitchFamily="34" charset="0"/>
                      </a:endParaRPr>
                    </a:p>
                  </a:txBody>
                  <a:tcPr marL="86413" marR="86413" anchor="ctr"/>
                </a:tc>
                <a:extLst>
                  <a:ext uri="{0D108BD9-81ED-4DB2-BD59-A6C34878D82A}">
                    <a16:rowId xmlns:a16="http://schemas.microsoft.com/office/drawing/2014/main" val="10000"/>
                  </a:ext>
                </a:extLst>
              </a:tr>
              <a:tr h="944880">
                <a:tc>
                  <a:txBody>
                    <a:bodyPr/>
                    <a:lstStyle/>
                    <a:p>
                      <a:pPr algn="ctr"/>
                      <a:r>
                        <a:rPr lang="en-US" sz="2600" b="0" dirty="0">
                          <a:latin typeface="Arial Narrow" panose="020B0606020202030204" pitchFamily="34" charset="0"/>
                        </a:rPr>
                        <a:t>Offered to all who do not qualify</a:t>
                      </a:r>
                    </a:p>
                  </a:txBody>
                  <a:tcPr marL="86413" marR="86413" anchor="ctr"/>
                </a:tc>
                <a:extLst>
                  <a:ext uri="{0D108BD9-81ED-4DB2-BD59-A6C34878D82A}">
                    <a16:rowId xmlns:a16="http://schemas.microsoft.com/office/drawing/2014/main" val="10001"/>
                  </a:ext>
                </a:extLst>
              </a:tr>
              <a:tr h="944880">
                <a:tc>
                  <a:txBody>
                    <a:bodyPr/>
                    <a:lstStyle/>
                    <a:p>
                      <a:pPr algn="ctr"/>
                      <a:r>
                        <a:rPr lang="en-US" sz="2600" b="0" dirty="0">
                          <a:latin typeface="Arial Narrow" panose="020B0606020202030204" pitchFamily="34" charset="0"/>
                        </a:rPr>
                        <a:t>Provides specific reason for exclusion</a:t>
                      </a:r>
                    </a:p>
                  </a:txBody>
                  <a:tcPr marL="86413" marR="86413" anchor="ctr"/>
                </a:tc>
                <a:extLst>
                  <a:ext uri="{0D108BD9-81ED-4DB2-BD59-A6C34878D82A}">
                    <a16:rowId xmlns:a16="http://schemas.microsoft.com/office/drawing/2014/main" val="10002"/>
                  </a:ext>
                </a:extLst>
              </a:tr>
              <a:tr h="944880">
                <a:tc>
                  <a:txBody>
                    <a:bodyPr/>
                    <a:lstStyle/>
                    <a:p>
                      <a:pPr algn="ctr"/>
                      <a:r>
                        <a:rPr lang="en-US" sz="2600" b="0" dirty="0">
                          <a:latin typeface="Arial Narrow" panose="020B0606020202030204" pitchFamily="34" charset="0"/>
                        </a:rPr>
                        <a:t>Collect</a:t>
                      </a:r>
                      <a:r>
                        <a:rPr lang="en-US" sz="2600" b="0" baseline="0" dirty="0">
                          <a:latin typeface="Arial Narrow" panose="020B0606020202030204" pitchFamily="34" charset="0"/>
                        </a:rPr>
                        <a:t> signature and provide copy to employee</a:t>
                      </a:r>
                      <a:endParaRPr lang="en-US" sz="2600" b="0" dirty="0">
                        <a:latin typeface="Arial Narrow" panose="020B0606020202030204" pitchFamily="34" charset="0"/>
                      </a:endParaRPr>
                    </a:p>
                  </a:txBody>
                  <a:tcPr marL="86413" marR="86413" anchor="ctr"/>
                </a:tc>
                <a:extLst>
                  <a:ext uri="{0D108BD9-81ED-4DB2-BD59-A6C34878D82A}">
                    <a16:rowId xmlns:a16="http://schemas.microsoft.com/office/drawing/2014/main" val="10003"/>
                  </a:ext>
                </a:extLst>
              </a:tr>
              <a:tr h="944880">
                <a:tc>
                  <a:txBody>
                    <a:bodyPr/>
                    <a:lstStyle/>
                    <a:p>
                      <a:pPr algn="ctr"/>
                      <a:r>
                        <a:rPr lang="en-US" sz="2600" b="0" dirty="0">
                          <a:latin typeface="Arial Narrow" panose="020B0606020202030204" pitchFamily="34" charset="0"/>
                        </a:rPr>
                        <a:t>Save</a:t>
                      </a:r>
                      <a:r>
                        <a:rPr lang="en-US" sz="2600" b="0" baseline="0" dirty="0">
                          <a:latin typeface="Arial Narrow" panose="020B0606020202030204" pitchFamily="34" charset="0"/>
                        </a:rPr>
                        <a:t> document in employee file</a:t>
                      </a:r>
                      <a:endParaRPr lang="en-US" sz="2600" b="0" dirty="0">
                        <a:latin typeface="Arial Narrow" panose="020B0606020202030204" pitchFamily="34" charset="0"/>
                      </a:endParaRPr>
                    </a:p>
                  </a:txBody>
                  <a:tcPr marL="86413" marR="86413"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5813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
          <p:cNvSpPr>
            <a:spLocks noChangeArrowheads="1"/>
          </p:cNvSpPr>
          <p:nvPr/>
        </p:nvSpPr>
        <p:spPr bwMode="auto">
          <a:xfrm>
            <a:off x="457200" y="838200"/>
            <a:ext cx="7467600" cy="590931"/>
          </a:xfrm>
          <a:prstGeom prst="rect">
            <a:avLst/>
          </a:prstGeom>
          <a:noFill/>
          <a:ln>
            <a:noFill/>
          </a:ln>
          <a:extLst/>
        </p:spPr>
        <p:txBody>
          <a:bodyPr>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Notice of Exclusion Form - </a:t>
            </a:r>
            <a:r>
              <a:rPr kumimoji="0" lang="en-US" sz="20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PERS AESD 139S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612" y="1373731"/>
            <a:ext cx="5693418" cy="458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959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457200" y="2211388"/>
            <a:ext cx="7315200" cy="6461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Narrow" pitchFamily="34"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Narrow" pitchFamily="34" charset="0"/>
              <a:ea typeface="ＭＳ Ｐゴシック"/>
              <a:cs typeface="+mn-cs"/>
            </a:endParaRPr>
          </a:p>
        </p:txBody>
      </p:sp>
      <p:sp>
        <p:nvSpPr>
          <p:cNvPr id="6" name="Rectangle 5"/>
          <p:cNvSpPr>
            <a:spLocks noChangeArrowheads="1"/>
          </p:cNvSpPr>
          <p:nvPr/>
        </p:nvSpPr>
        <p:spPr bwMode="auto">
          <a:xfrm>
            <a:off x="381000" y="2209800"/>
            <a:ext cx="8458200" cy="215444"/>
          </a:xfrm>
          <a:prstGeom prst="rect">
            <a:avLst/>
          </a:prstGeom>
          <a:noFill/>
          <a:ln>
            <a:noFill/>
          </a:ln>
          <a:effectLst/>
          <a:extLst/>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a:ln>
                <a:noFill/>
              </a:ln>
              <a:solidFill>
                <a:srgbClr val="EEECE1"/>
              </a:solidFill>
              <a:effectLst/>
              <a:uLnTx/>
              <a:uFillTx/>
              <a:latin typeface="Calibri"/>
              <a:ea typeface="ＭＳ Ｐゴシック"/>
              <a:cs typeface="Arial" pitchFamily="34" charset="0"/>
            </a:endParaRPr>
          </a:p>
        </p:txBody>
      </p:sp>
      <p:sp>
        <p:nvSpPr>
          <p:cNvPr id="8" name="Rectangle 7"/>
          <p:cNvSpPr>
            <a:spLocks noChangeArrowheads="1"/>
          </p:cNvSpPr>
          <p:nvPr/>
        </p:nvSpPr>
        <p:spPr bwMode="auto">
          <a:xfrm>
            <a:off x="457200" y="2057400"/>
            <a:ext cx="8458200" cy="4995214"/>
          </a:xfrm>
          <a:prstGeom prst="rect">
            <a:avLst/>
          </a:prstGeom>
          <a:noFill/>
          <a:ln>
            <a:noFill/>
          </a:ln>
          <a:effectLst/>
          <a:extLst/>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Definition of a New Member – G.C. 7522.04</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No prior membership in any CA public retirement system</a:t>
            </a:r>
            <a:b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b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prior to 1/1/2013</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Moved between public retirement systems after 1/1/2013 </a:t>
            </a:r>
            <a:b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br>
            <a:r>
              <a:rPr kumimoji="0" lang="en-US" sz="2600" b="1" i="1"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and</a:t>
            </a: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 not eligible for reciprocity </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Break in service greater than six months </a:t>
            </a:r>
          </a:p>
          <a:p>
            <a:pPr marL="457200" marR="0" lvl="1" indent="-45720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charset="0"/>
            </a:endParaRPr>
          </a:p>
          <a:p>
            <a:pPr marL="457200" marR="0" lvl="1" indent="-45720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charset="0"/>
              </a:rPr>
              <a:t>All State departments, including CSU,  are considered the same employer</a:t>
            </a:r>
          </a:p>
          <a:p>
            <a:pPr marL="285750" marR="0" lvl="0" indent="-285750" algn="ctr"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a:ln>
                <a:noFill/>
              </a:ln>
              <a:solidFill>
                <a:srgbClr val="EEECE1">
                  <a:lumMod val="75000"/>
                </a:srgbClr>
              </a:solidFill>
              <a:effectLst/>
              <a:uLnTx/>
              <a:uFillTx/>
              <a:latin typeface="Calibri"/>
              <a:ea typeface="ＭＳ Ｐゴシック"/>
              <a:cs typeface="+mn-cs"/>
            </a:endParaRP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400" b="0" i="0" u="none" strike="noStrike" kern="1200" cap="none" spc="0" normalizeH="0" baseline="0" noProof="0" dirty="0">
              <a:ln>
                <a:noFill/>
              </a:ln>
              <a:solidFill>
                <a:srgbClr val="EEECE1">
                  <a:lumMod val="75000"/>
                </a:srgbClr>
              </a:solidFill>
              <a:effectLst/>
              <a:uLnTx/>
              <a:uFillTx/>
              <a:latin typeface="Calibri"/>
              <a:ea typeface="ＭＳ Ｐ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EEECE1">
                  <a:lumMod val="75000"/>
                </a:srgbClr>
              </a:solidFill>
              <a:effectLst/>
              <a:uLnTx/>
              <a:uFillTx/>
              <a:latin typeface="Calibri"/>
              <a:ea typeface="ＭＳ Ｐゴシック"/>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EEECE1">
                  <a:lumMod val="75000"/>
                </a:srgbClr>
              </a:solidFill>
              <a:effectLst/>
              <a:uLnTx/>
              <a:uFillTx/>
              <a:latin typeface="Calibri"/>
              <a:ea typeface="ＭＳ Ｐゴシック"/>
              <a:cs typeface="Arial" pitchFamily="34" charset="0"/>
            </a:endParaRPr>
          </a:p>
        </p:txBody>
      </p:sp>
      <p:sp>
        <p:nvSpPr>
          <p:cNvPr id="9" name="Rectangle 8"/>
          <p:cNvSpPr/>
          <p:nvPr/>
        </p:nvSpPr>
        <p:spPr>
          <a:xfrm>
            <a:off x="424841" y="685800"/>
            <a:ext cx="851874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Enrollment Level – Public Employee Pension Reform Act (PEPRA)</a:t>
            </a:r>
          </a:p>
        </p:txBody>
      </p:sp>
    </p:spTree>
    <p:extLst>
      <p:ext uri="{BB962C8B-B14F-4D97-AF65-F5344CB8AC3E}">
        <p14:creationId xmlns:p14="http://schemas.microsoft.com/office/powerpoint/2010/main" val="1593967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1676400"/>
            <a:ext cx="8543925" cy="2923877"/>
          </a:xfrm>
          <a:prstGeom prst="rect">
            <a:avLst/>
          </a:prstGeom>
        </p:spPr>
        <p:txBody>
          <a:bodyPr>
            <a:spAutoFit/>
          </a:bodyPr>
          <a:lstStyle/>
          <a:p>
            <a:pPr marL="0" marR="0" lvl="1"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Definition of a Classic Member – G.C. 7522.04</a:t>
            </a:r>
          </a:p>
          <a:p>
            <a:pPr marL="466725" marR="0" lvl="1" indent="-466725"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Members that do not fit within the definition of “New Member” </a:t>
            </a:r>
            <a:b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b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are considered “Classic Members” </a:t>
            </a:r>
          </a:p>
          <a:p>
            <a:pPr marL="466725" marR="0" lvl="1" indent="-466725"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charset="0"/>
            </a:endParaRPr>
          </a:p>
          <a:p>
            <a:pPr marL="466725" marR="0" lvl="1" indent="-466725"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charset="0"/>
              </a:rPr>
              <a:t>“Classic Members” will retain their existing retirement benefit formula(s)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rgbClr val="606060"/>
              </a:solidFill>
              <a:effectLst/>
              <a:uLnTx/>
              <a:uFillTx/>
              <a:latin typeface="Arial Narrow" panose="020B0606020202030204" pitchFamily="34" charset="0"/>
              <a:ea typeface="ＭＳ Ｐゴシック"/>
              <a:cs typeface="Arial" charset="0"/>
            </a:endParaRPr>
          </a:p>
        </p:txBody>
      </p:sp>
      <p:sp>
        <p:nvSpPr>
          <p:cNvPr id="4" name="Rectangle 3"/>
          <p:cNvSpPr/>
          <p:nvPr/>
        </p:nvSpPr>
        <p:spPr>
          <a:xfrm>
            <a:off x="413881" y="685800"/>
            <a:ext cx="85187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Identifying membership eligibility</a:t>
            </a:r>
          </a:p>
        </p:txBody>
      </p:sp>
    </p:spTree>
    <p:extLst>
      <p:ext uri="{BB962C8B-B14F-4D97-AF65-F5344CB8AC3E}">
        <p14:creationId xmlns:p14="http://schemas.microsoft.com/office/powerpoint/2010/main" val="133064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4294967295"/>
            <p:extLst/>
          </p:nvPr>
        </p:nvGraphicFramePr>
        <p:xfrm>
          <a:off x="304800" y="685800"/>
          <a:ext cx="8534400" cy="47244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0000"/>
                    </a:ext>
                  </a:extLst>
                </a:gridCol>
              </a:tblGrid>
              <a:tr h="944880">
                <a:tc>
                  <a:txBody>
                    <a:bodyPr/>
                    <a:lstStyle/>
                    <a:p>
                      <a:pPr algn="ctr"/>
                      <a:r>
                        <a:rPr lang="en-US" sz="2800" b="1" dirty="0">
                          <a:latin typeface="Arial Narrow" panose="020B0606020202030204" pitchFamily="34" charset="0"/>
                        </a:rPr>
                        <a:t>Reciprocal Self-Certification</a:t>
                      </a:r>
                    </a:p>
                  </a:txBody>
                  <a:tcPr marL="86413" marR="86413" anchor="ctr"/>
                </a:tc>
                <a:extLst>
                  <a:ext uri="{0D108BD9-81ED-4DB2-BD59-A6C34878D82A}">
                    <a16:rowId xmlns:a16="http://schemas.microsoft.com/office/drawing/2014/main" val="10000"/>
                  </a:ext>
                </a:extLst>
              </a:tr>
              <a:tr h="944880">
                <a:tc>
                  <a:txBody>
                    <a:bodyPr/>
                    <a:lstStyle/>
                    <a:p>
                      <a:pPr algn="ctr"/>
                      <a:r>
                        <a:rPr lang="en-US" sz="2600" b="0" dirty="0">
                          <a:latin typeface="Arial Narrow" panose="020B0606020202030204" pitchFamily="34" charset="0"/>
                        </a:rPr>
                        <a:t>Offered to all new hires</a:t>
                      </a:r>
                    </a:p>
                  </a:txBody>
                  <a:tcPr marL="86413" marR="86413" anchor="ctr"/>
                </a:tc>
                <a:extLst>
                  <a:ext uri="{0D108BD9-81ED-4DB2-BD59-A6C34878D82A}">
                    <a16:rowId xmlns:a16="http://schemas.microsoft.com/office/drawing/2014/main" val="10001"/>
                  </a:ext>
                </a:extLst>
              </a:tr>
              <a:tr h="944880">
                <a:tc>
                  <a:txBody>
                    <a:bodyPr/>
                    <a:lstStyle/>
                    <a:p>
                      <a:pPr algn="ctr"/>
                      <a:r>
                        <a:rPr lang="en-US" sz="2600" b="0" dirty="0">
                          <a:latin typeface="Arial Narrow" panose="020B0606020202030204" pitchFamily="34" charset="0"/>
                        </a:rPr>
                        <a:t>Employee has</a:t>
                      </a:r>
                      <a:r>
                        <a:rPr lang="en-US" sz="2600" b="0" baseline="0" dirty="0">
                          <a:latin typeface="Arial Narrow" panose="020B0606020202030204" pitchFamily="34" charset="0"/>
                        </a:rPr>
                        <a:t> 10 days</a:t>
                      </a:r>
                      <a:endParaRPr lang="en-US" sz="2600" b="0" dirty="0">
                        <a:latin typeface="Arial Narrow" panose="020B0606020202030204" pitchFamily="34" charset="0"/>
                      </a:endParaRPr>
                    </a:p>
                  </a:txBody>
                  <a:tcPr marL="86413" marR="86413" anchor="ctr"/>
                </a:tc>
                <a:extLst>
                  <a:ext uri="{0D108BD9-81ED-4DB2-BD59-A6C34878D82A}">
                    <a16:rowId xmlns:a16="http://schemas.microsoft.com/office/drawing/2014/main" val="10002"/>
                  </a:ext>
                </a:extLst>
              </a:tr>
              <a:tr h="944880">
                <a:tc>
                  <a:txBody>
                    <a:bodyPr/>
                    <a:lstStyle/>
                    <a:p>
                      <a:pPr algn="ctr"/>
                      <a:r>
                        <a:rPr lang="en-US" sz="2600" b="0" dirty="0">
                          <a:latin typeface="Arial Narrow" panose="020B0606020202030204" pitchFamily="34" charset="0"/>
                        </a:rPr>
                        <a:t>Determines benefit level</a:t>
                      </a:r>
                    </a:p>
                  </a:txBody>
                  <a:tcPr marL="86413" marR="86413" anchor="ctr"/>
                </a:tc>
                <a:extLst>
                  <a:ext uri="{0D108BD9-81ED-4DB2-BD59-A6C34878D82A}">
                    <a16:rowId xmlns:a16="http://schemas.microsoft.com/office/drawing/2014/main" val="10003"/>
                  </a:ext>
                </a:extLst>
              </a:tr>
              <a:tr h="944880">
                <a:tc>
                  <a:txBody>
                    <a:bodyPr/>
                    <a:lstStyle/>
                    <a:p>
                      <a:pPr algn="ctr"/>
                      <a:r>
                        <a:rPr lang="en-US" sz="2600" b="0" dirty="0">
                          <a:latin typeface="Arial Narrow" panose="020B0606020202030204" pitchFamily="34" charset="0"/>
                        </a:rPr>
                        <a:t>Does not establish reciprocity</a:t>
                      </a:r>
                    </a:p>
                  </a:txBody>
                  <a:tcPr marL="86413" marR="86413"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99194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p:cNvSpPr txBox="1">
            <a:spLocks/>
          </p:cNvSpPr>
          <p:nvPr/>
        </p:nvSpPr>
        <p:spPr>
          <a:xfrm>
            <a:off x="421640" y="685800"/>
            <a:ext cx="96774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mn-ea"/>
                <a:cs typeface="Arial" panose="020B0604020202020204" pitchFamily="34" charset="0"/>
              </a:rPr>
              <a:t>Reciprocal Self-Certification Form </a:t>
            </a:r>
            <a:r>
              <a:rPr kumimoji="0" lang="en-US" sz="1800" b="0" i="0" u="none" strike="noStrike" kern="1200" cap="none" spc="0" normalizeH="0" baseline="0" noProof="0" dirty="0">
                <a:ln>
                  <a:noFill/>
                </a:ln>
                <a:solidFill>
                  <a:srgbClr val="0065A1"/>
                </a:solidFill>
                <a:effectLst/>
                <a:uLnTx/>
                <a:uFillTx/>
                <a:latin typeface="Arial Narrow" panose="020B0606020202030204" pitchFamily="34" charset="0"/>
                <a:ea typeface="+mn-ea"/>
                <a:cs typeface="Arial" panose="020B0604020202020204" pitchFamily="34" charset="0"/>
              </a:rPr>
              <a:t>EAMD-801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itchFamily="34" charset="0"/>
            </a:endParaRPr>
          </a:p>
        </p:txBody>
      </p:sp>
      <p:sp>
        <p:nvSpPr>
          <p:cNvPr id="4" name="Content Placeholder 2"/>
          <p:cNvSpPr txBox="1">
            <a:spLocks/>
          </p:cNvSpPr>
          <p:nvPr/>
        </p:nvSpPr>
        <p:spPr>
          <a:xfrm>
            <a:off x="457200" y="1828800"/>
            <a:ext cx="8229600" cy="4525963"/>
          </a:xfrm>
          <a:prstGeom prst="rect">
            <a:avLst/>
          </a:prstGeom>
        </p:spPr>
        <p:txBody>
          <a:bodyPr/>
          <a:lstStyle>
            <a:lvl1pPr marL="342900" indent="-342900" algn="l" rtl="0" eaLnBrk="0" fontAlgn="base" hangingPunct="0">
              <a:spcBef>
                <a:spcPct val="20000"/>
              </a:spcBef>
              <a:spcAft>
                <a:spcPct val="0"/>
              </a:spcAft>
              <a:buChar char="•"/>
              <a:defRPr sz="2800">
                <a:solidFill>
                  <a:srgbClr val="606060"/>
                </a:solidFill>
                <a:latin typeface="+mn-lt"/>
                <a:ea typeface="ＭＳ Ｐゴシック"/>
                <a:cs typeface="+mn-cs"/>
              </a:defRPr>
            </a:lvl1pPr>
            <a:lvl2pPr marL="742950" indent="-285750" algn="l" rtl="0" eaLnBrk="0" fontAlgn="base" hangingPunct="0">
              <a:spcBef>
                <a:spcPct val="20000"/>
              </a:spcBef>
              <a:spcAft>
                <a:spcPct val="0"/>
              </a:spcAft>
              <a:buFont typeface="Times" pitchFamily="18" charset="0"/>
              <a:buChar char="-"/>
              <a:defRPr sz="2600">
                <a:solidFill>
                  <a:srgbClr val="606060"/>
                </a:solidFill>
                <a:latin typeface="+mn-lt"/>
                <a:ea typeface="ＭＳ Ｐゴシック"/>
                <a:cs typeface="+mn-cs"/>
              </a:defRPr>
            </a:lvl2pPr>
            <a:lvl3pPr marL="1143000" indent="-228600" algn="l" rtl="0" eaLnBrk="0" fontAlgn="base" hangingPunct="0">
              <a:spcBef>
                <a:spcPct val="20000"/>
              </a:spcBef>
              <a:spcAft>
                <a:spcPct val="0"/>
              </a:spcAft>
              <a:buChar char="•"/>
              <a:defRPr sz="2400">
                <a:solidFill>
                  <a:srgbClr val="606060"/>
                </a:solidFill>
                <a:latin typeface="+mn-lt"/>
                <a:ea typeface="ＭＳ Ｐゴシック"/>
                <a:cs typeface="+mn-cs"/>
              </a:defRPr>
            </a:lvl3pPr>
            <a:lvl4pPr marL="1600200" indent="-228600" algn="l" rtl="0" eaLnBrk="0" fontAlgn="base" hangingPunct="0">
              <a:spcBef>
                <a:spcPct val="20000"/>
              </a:spcBef>
              <a:spcAft>
                <a:spcPct val="0"/>
              </a:spcAft>
              <a:buChar char="-"/>
              <a:defRPr sz="2200">
                <a:solidFill>
                  <a:srgbClr val="606060"/>
                </a:solidFill>
                <a:latin typeface="+mn-lt"/>
                <a:ea typeface="ＭＳ Ｐゴシック"/>
                <a:cs typeface="+mn-cs"/>
              </a:defRPr>
            </a:lvl4pPr>
            <a:lvl5pPr marL="2057400" indent="-228600" algn="l" rtl="0" eaLnBrk="0" fontAlgn="base" hangingPunct="0">
              <a:spcBef>
                <a:spcPct val="20000"/>
              </a:spcBef>
              <a:spcAft>
                <a:spcPct val="0"/>
              </a:spcAft>
              <a:defRPr sz="2200">
                <a:solidFill>
                  <a:schemeClr val="tx1"/>
                </a:solidFill>
                <a:latin typeface="+mn-lt"/>
                <a:ea typeface="ＭＳ Ｐゴシック"/>
                <a:cs typeface="+mn-cs"/>
              </a:defRPr>
            </a:lvl5pPr>
            <a:lvl6pPr marL="2514600" indent="-228600" algn="l" rtl="0" fontAlgn="base">
              <a:spcBef>
                <a:spcPct val="20000"/>
              </a:spcBef>
              <a:spcAft>
                <a:spcPct val="0"/>
              </a:spcAft>
              <a:defRPr sz="2200">
                <a:solidFill>
                  <a:schemeClr val="tx1"/>
                </a:solidFill>
                <a:latin typeface="+mn-lt"/>
                <a:ea typeface="+mn-ea"/>
                <a:cs typeface="+mn-cs"/>
              </a:defRPr>
            </a:lvl6pPr>
            <a:lvl7pPr marL="2971800" indent="-228600" algn="l" rtl="0" fontAlgn="base">
              <a:spcBef>
                <a:spcPct val="20000"/>
              </a:spcBef>
              <a:spcAft>
                <a:spcPct val="0"/>
              </a:spcAft>
              <a:defRPr sz="2200">
                <a:solidFill>
                  <a:schemeClr val="tx1"/>
                </a:solidFill>
                <a:latin typeface="+mn-lt"/>
                <a:ea typeface="+mn-ea"/>
                <a:cs typeface="+mn-cs"/>
              </a:defRPr>
            </a:lvl7pPr>
            <a:lvl8pPr marL="3429000" indent="-228600" algn="l" rtl="0" fontAlgn="base">
              <a:spcBef>
                <a:spcPct val="20000"/>
              </a:spcBef>
              <a:spcAft>
                <a:spcPct val="0"/>
              </a:spcAft>
              <a:defRPr sz="2200">
                <a:solidFill>
                  <a:schemeClr val="tx1"/>
                </a:solidFill>
                <a:latin typeface="+mn-lt"/>
                <a:ea typeface="+mn-ea"/>
                <a:cs typeface="+mn-cs"/>
              </a:defRPr>
            </a:lvl8pPr>
            <a:lvl9pPr marL="3886200" indent="-228600" algn="l" rtl="0" fontAlgn="base">
              <a:spcBef>
                <a:spcPct val="20000"/>
              </a:spcBef>
              <a:spcAft>
                <a:spcPct val="0"/>
              </a:spcAft>
              <a:defRPr sz="2200">
                <a:solidFill>
                  <a:schemeClr val="tx1"/>
                </a:solidFill>
                <a:latin typeface="+mn-lt"/>
                <a:ea typeface="+mn-ea"/>
                <a:cs typeface="+mn-cs"/>
              </a:defRPr>
            </a:lvl9pPr>
          </a:lstStyle>
          <a:p>
            <a:pPr marL="5715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606060"/>
              </a:solidFill>
              <a:effectLst/>
              <a:uLnTx/>
              <a:uFillTx/>
              <a:latin typeface="Calibri"/>
              <a:ea typeface="ＭＳ Ｐゴシック"/>
              <a:cs typeface="+mn-cs"/>
            </a:endParaRPr>
          </a:p>
        </p:txBody>
      </p:sp>
      <p:pic>
        <p:nvPicPr>
          <p:cNvPr id="3" name="Picture 2">
            <a:extLst>
              <a:ext uri="{FF2B5EF4-FFF2-40B4-BE49-F238E27FC236}">
                <a16:creationId xmlns:a16="http://schemas.microsoft.com/office/drawing/2014/main" id="{D29DC426-BAF3-4EC1-B6D7-EC868CE342E1}"/>
              </a:ext>
            </a:extLst>
          </p:cNvPr>
          <p:cNvPicPr>
            <a:picLocks noChangeAspect="1"/>
          </p:cNvPicPr>
          <p:nvPr/>
        </p:nvPicPr>
        <p:blipFill rotWithShape="1">
          <a:blip r:embed="rId3"/>
          <a:srcRect t="1800" b="1"/>
          <a:stretch/>
        </p:blipFill>
        <p:spPr>
          <a:xfrm>
            <a:off x="228600" y="1376218"/>
            <a:ext cx="8686800" cy="4409539"/>
          </a:xfrm>
          <a:prstGeom prst="rect">
            <a:avLst/>
          </a:prstGeom>
        </p:spPr>
      </p:pic>
    </p:spTree>
    <p:extLst>
      <p:ext uri="{BB962C8B-B14F-4D97-AF65-F5344CB8AC3E}">
        <p14:creationId xmlns:p14="http://schemas.microsoft.com/office/powerpoint/2010/main" val="2812971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p:cNvSpPr txBox="1">
            <a:spLocks/>
          </p:cNvSpPr>
          <p:nvPr/>
        </p:nvSpPr>
        <p:spPr>
          <a:xfrm>
            <a:off x="426929" y="762000"/>
            <a:ext cx="96774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mn-ea"/>
                <a:cs typeface="Arial" panose="020B0604020202020204" pitchFamily="34" charset="0"/>
              </a:rPr>
              <a:t>Enrolling/reporting membership - </a:t>
            </a:r>
            <a:r>
              <a:rPr kumimoji="0" lang="en-US" sz="2000" b="0" i="0" u="none" strike="noStrike" kern="1200" cap="none" spc="0" normalizeH="0" baseline="0" noProof="0" dirty="0">
                <a:ln>
                  <a:noFill/>
                </a:ln>
                <a:solidFill>
                  <a:srgbClr val="0065A1"/>
                </a:solidFill>
                <a:effectLst/>
                <a:uLnTx/>
                <a:uFillTx/>
                <a:latin typeface="Arial Narrow" panose="020B0606020202030204" pitchFamily="34" charset="0"/>
                <a:ea typeface="+mn-ea"/>
                <a:cs typeface="Arial" panose="020B0604020202020204" pitchFamily="34" charset="0"/>
              </a:rPr>
              <a:t>G.C. 20283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itchFamily="34" charset="0"/>
            </a:endParaRPr>
          </a:p>
        </p:txBody>
      </p:sp>
      <p:sp>
        <p:nvSpPr>
          <p:cNvPr id="4" name="Content Placeholder 2"/>
          <p:cNvSpPr txBox="1">
            <a:spLocks/>
          </p:cNvSpPr>
          <p:nvPr/>
        </p:nvSpPr>
        <p:spPr>
          <a:xfrm>
            <a:off x="457200" y="1828800"/>
            <a:ext cx="8229600" cy="4525963"/>
          </a:xfrm>
          <a:prstGeom prst="rect">
            <a:avLst/>
          </a:prstGeom>
        </p:spPr>
        <p:txBody>
          <a:bodyPr/>
          <a:lstStyle>
            <a:lvl1pPr marL="342900" indent="-342900" algn="l" rtl="0" eaLnBrk="0" fontAlgn="base" hangingPunct="0">
              <a:spcBef>
                <a:spcPct val="20000"/>
              </a:spcBef>
              <a:spcAft>
                <a:spcPct val="0"/>
              </a:spcAft>
              <a:buChar char="•"/>
              <a:defRPr sz="2800">
                <a:solidFill>
                  <a:srgbClr val="606060"/>
                </a:solidFill>
                <a:latin typeface="+mn-lt"/>
                <a:ea typeface="ＭＳ Ｐゴシック"/>
                <a:cs typeface="+mn-cs"/>
              </a:defRPr>
            </a:lvl1pPr>
            <a:lvl2pPr marL="742950" indent="-285750" algn="l" rtl="0" eaLnBrk="0" fontAlgn="base" hangingPunct="0">
              <a:spcBef>
                <a:spcPct val="20000"/>
              </a:spcBef>
              <a:spcAft>
                <a:spcPct val="0"/>
              </a:spcAft>
              <a:buFont typeface="Times" pitchFamily="18" charset="0"/>
              <a:buChar char="-"/>
              <a:defRPr sz="2600">
                <a:solidFill>
                  <a:srgbClr val="606060"/>
                </a:solidFill>
                <a:latin typeface="+mn-lt"/>
                <a:ea typeface="ＭＳ Ｐゴシック"/>
                <a:cs typeface="+mn-cs"/>
              </a:defRPr>
            </a:lvl2pPr>
            <a:lvl3pPr marL="1143000" indent="-228600" algn="l" rtl="0" eaLnBrk="0" fontAlgn="base" hangingPunct="0">
              <a:spcBef>
                <a:spcPct val="20000"/>
              </a:spcBef>
              <a:spcAft>
                <a:spcPct val="0"/>
              </a:spcAft>
              <a:buChar char="•"/>
              <a:defRPr sz="2400">
                <a:solidFill>
                  <a:srgbClr val="606060"/>
                </a:solidFill>
                <a:latin typeface="+mn-lt"/>
                <a:ea typeface="ＭＳ Ｐゴシック"/>
                <a:cs typeface="+mn-cs"/>
              </a:defRPr>
            </a:lvl3pPr>
            <a:lvl4pPr marL="1600200" indent="-228600" algn="l" rtl="0" eaLnBrk="0" fontAlgn="base" hangingPunct="0">
              <a:spcBef>
                <a:spcPct val="20000"/>
              </a:spcBef>
              <a:spcAft>
                <a:spcPct val="0"/>
              </a:spcAft>
              <a:buChar char="-"/>
              <a:defRPr sz="2200">
                <a:solidFill>
                  <a:srgbClr val="606060"/>
                </a:solidFill>
                <a:latin typeface="+mn-lt"/>
                <a:ea typeface="ＭＳ Ｐゴシック"/>
                <a:cs typeface="+mn-cs"/>
              </a:defRPr>
            </a:lvl4pPr>
            <a:lvl5pPr marL="2057400" indent="-228600" algn="l" rtl="0" eaLnBrk="0" fontAlgn="base" hangingPunct="0">
              <a:spcBef>
                <a:spcPct val="20000"/>
              </a:spcBef>
              <a:spcAft>
                <a:spcPct val="0"/>
              </a:spcAft>
              <a:defRPr sz="2200">
                <a:solidFill>
                  <a:schemeClr val="tx1"/>
                </a:solidFill>
                <a:latin typeface="+mn-lt"/>
                <a:ea typeface="ＭＳ Ｐゴシック"/>
                <a:cs typeface="+mn-cs"/>
              </a:defRPr>
            </a:lvl5pPr>
            <a:lvl6pPr marL="2514600" indent="-228600" algn="l" rtl="0" fontAlgn="base">
              <a:spcBef>
                <a:spcPct val="20000"/>
              </a:spcBef>
              <a:spcAft>
                <a:spcPct val="0"/>
              </a:spcAft>
              <a:defRPr sz="2200">
                <a:solidFill>
                  <a:schemeClr val="tx1"/>
                </a:solidFill>
                <a:latin typeface="+mn-lt"/>
                <a:ea typeface="+mn-ea"/>
                <a:cs typeface="+mn-cs"/>
              </a:defRPr>
            </a:lvl6pPr>
            <a:lvl7pPr marL="2971800" indent="-228600" algn="l" rtl="0" fontAlgn="base">
              <a:spcBef>
                <a:spcPct val="20000"/>
              </a:spcBef>
              <a:spcAft>
                <a:spcPct val="0"/>
              </a:spcAft>
              <a:defRPr sz="2200">
                <a:solidFill>
                  <a:schemeClr val="tx1"/>
                </a:solidFill>
                <a:latin typeface="+mn-lt"/>
                <a:ea typeface="+mn-ea"/>
                <a:cs typeface="+mn-cs"/>
              </a:defRPr>
            </a:lvl7pPr>
            <a:lvl8pPr marL="3429000" indent="-228600" algn="l" rtl="0" fontAlgn="base">
              <a:spcBef>
                <a:spcPct val="20000"/>
              </a:spcBef>
              <a:spcAft>
                <a:spcPct val="0"/>
              </a:spcAft>
              <a:defRPr sz="2200">
                <a:solidFill>
                  <a:schemeClr val="tx1"/>
                </a:solidFill>
                <a:latin typeface="+mn-lt"/>
                <a:ea typeface="+mn-ea"/>
                <a:cs typeface="+mn-cs"/>
              </a:defRPr>
            </a:lvl8pPr>
            <a:lvl9pPr marL="3886200" indent="-228600" algn="l" rtl="0" fontAlgn="base">
              <a:spcBef>
                <a:spcPct val="20000"/>
              </a:spcBef>
              <a:spcAft>
                <a:spcPct val="0"/>
              </a:spcAft>
              <a:defRPr sz="2200">
                <a:solidFill>
                  <a:schemeClr val="tx1"/>
                </a:solidFill>
                <a:latin typeface="+mn-lt"/>
                <a:ea typeface="+mn-ea"/>
                <a:cs typeface="+mn-cs"/>
              </a:defRPr>
            </a:lvl9pPr>
          </a:lstStyle>
          <a:p>
            <a:pPr marL="5715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Timely enrollment of employees into CalPERS</a:t>
            </a:r>
            <a:endParaRPr kumimoji="0" lang="en-US" sz="1000" b="0" i="0" u="none" strike="noStrike" kern="1200" cap="none" spc="0" normalizeH="0" baseline="0" noProof="0" dirty="0">
              <a:ln>
                <a:noFill/>
              </a:ln>
              <a:solidFill>
                <a:prstClr val="black">
                  <a:lumMod val="75000"/>
                  <a:lumOff val="25000"/>
                </a:prstClr>
              </a:solidFill>
              <a:effectLst/>
              <a:uLnTx/>
              <a:uFillTx/>
              <a:latin typeface="Arial Narrow" pitchFamily="34" charset="0"/>
              <a:ea typeface="ＭＳ Ｐゴシック"/>
              <a:cs typeface="+mn-cs"/>
            </a:endParaRPr>
          </a:p>
          <a:p>
            <a:pPr marL="457200" marR="0" lvl="1" indent="-344488"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90 day timeframe  </a:t>
            </a:r>
          </a:p>
          <a:p>
            <a:pPr marL="457200" lvl="1" indent="-344488" eaLnBrk="1" hangingPunct="1">
              <a:lnSpc>
                <a:spcPct val="90000"/>
              </a:lnSpc>
              <a:buFont typeface="Arial" pitchFamily="34" charset="0"/>
              <a:buChar char="•"/>
              <a:defRPr/>
            </a:pPr>
            <a:r>
              <a:rPr lang="en-US" dirty="0">
                <a:solidFill>
                  <a:prstClr val="black">
                    <a:lumMod val="65000"/>
                    <a:lumOff val="35000"/>
                  </a:prstClr>
                </a:solidFill>
                <a:latin typeface="Arial Narrow" panose="020B0606020202030204" pitchFamily="34" charset="0"/>
                <a:cs typeface="Arial" pitchFamily="34" charset="0"/>
              </a:rPr>
              <a:t>State and CSU appointments are added in PIMS</a:t>
            </a:r>
          </a:p>
          <a:p>
            <a:pPr marL="457200" lvl="1" indent="-344488" eaLnBrk="1" hangingPunct="1">
              <a:lnSpc>
                <a:spcPct val="90000"/>
              </a:lnSpc>
              <a:buFont typeface="Arial" pitchFamily="34" charset="0"/>
              <a:buChar char="•"/>
              <a:defRPr/>
            </a:pPr>
            <a:r>
              <a:rPr lang="en-US" dirty="0" err="1">
                <a:solidFill>
                  <a:prstClr val="black">
                    <a:lumMod val="65000"/>
                    <a:lumOff val="35000"/>
                  </a:prstClr>
                </a:solidFill>
                <a:latin typeface="Arial Narrow" panose="020B0606020202030204" pitchFamily="34" charset="0"/>
                <a:cs typeface="Arial" pitchFamily="34" charset="0"/>
              </a:rPr>
              <a:t>my|CalPERS</a:t>
            </a:r>
            <a:r>
              <a:rPr lang="en-US" dirty="0">
                <a:solidFill>
                  <a:prstClr val="black">
                    <a:lumMod val="65000"/>
                    <a:lumOff val="35000"/>
                  </a:prstClr>
                </a:solidFill>
                <a:latin typeface="Arial Narrow" panose="020B0606020202030204" pitchFamily="34" charset="0"/>
                <a:cs typeface="Arial" pitchFamily="34" charset="0"/>
              </a:rPr>
              <a:t> updates with appointment information from PIMS within 24 to 48 hours</a:t>
            </a:r>
            <a:endPar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endParaRPr>
          </a:p>
          <a:p>
            <a:pPr marL="457200" lvl="1" indent="-344488" eaLnBrk="1" hangingPunct="1">
              <a:lnSpc>
                <a:spcPct val="90000"/>
              </a:lnSpc>
              <a:buFont typeface="Arial" pitchFamily="34" charset="0"/>
              <a:buChar char="•"/>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Not enrolled within 90 days </a:t>
            </a:r>
            <a:r>
              <a:rPr lang="en-US" dirty="0">
                <a:solidFill>
                  <a:prstClr val="black">
                    <a:lumMod val="65000"/>
                    <a:lumOff val="35000"/>
                  </a:prstClr>
                </a:solidFill>
                <a:latin typeface="Arial Narrow" panose="020B0606020202030204" pitchFamily="34" charset="0"/>
                <a:cs typeface="Arial" pitchFamily="34" charset="0"/>
              </a:rPr>
              <a:t>then employer becomes responsible for member contributions and $500 administrative cost</a:t>
            </a:r>
          </a:p>
          <a:p>
            <a:pPr marL="457200" marR="0" lvl="1" indent="-344488" algn="l" defTabSz="914400" rtl="0" eaLnBrk="1" fontAlgn="base" latinLnBrk="0" hangingPunct="1">
              <a:lnSpc>
                <a:spcPct val="90000"/>
              </a:lnSpc>
              <a:spcBef>
                <a:spcPct val="2000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3769362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381000" y="787172"/>
            <a:ext cx="8091723" cy="590931"/>
          </a:xfrm>
          <a:prstGeom prst="rect">
            <a:avLst/>
          </a:prstGeom>
          <a:noFill/>
          <a:ln>
            <a:noFill/>
          </a:ln>
          <a:effectLst/>
          <a:extLst/>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Maintaining member status changes</a:t>
            </a:r>
          </a:p>
        </p:txBody>
      </p:sp>
      <p:sp>
        <p:nvSpPr>
          <p:cNvPr id="29699" name="Rectangle 7"/>
          <p:cNvSpPr>
            <a:spLocks noChangeArrowheads="1"/>
          </p:cNvSpPr>
          <p:nvPr/>
        </p:nvSpPr>
        <p:spPr bwMode="auto">
          <a:xfrm>
            <a:off x="397701" y="1724416"/>
            <a:ext cx="7378861" cy="3086999"/>
          </a:xfrm>
          <a:prstGeom prst="rect">
            <a:avLst/>
          </a:prstGeom>
          <a:noFill/>
          <a:ln>
            <a:noFill/>
          </a:ln>
          <a:effectLst/>
          <a:extLst/>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Demographic changes are input via PIMS </a:t>
            </a:r>
          </a:p>
          <a:p>
            <a:pPr marL="461963" marR="0" lvl="1" indent="-461963"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Name </a:t>
            </a:r>
          </a:p>
          <a:p>
            <a:pPr marL="461963" marR="0" lvl="1" indent="-461963"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Address</a:t>
            </a:r>
          </a:p>
          <a:p>
            <a:pPr marL="461963" marR="0" lvl="1" indent="-461963"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Social Security number</a:t>
            </a:r>
          </a:p>
          <a:p>
            <a:pPr marL="461963" marR="0" lvl="1" indent="-461963"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Birth date</a:t>
            </a:r>
          </a:p>
          <a:p>
            <a:pPr marL="461963" marR="0" lvl="1" indent="-461963"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Gender</a:t>
            </a:r>
          </a:p>
          <a:p>
            <a:pPr marL="568325" marR="0" lvl="1"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37533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8858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821" y="5943600"/>
            <a:ext cx="8858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1" y="457200"/>
            <a:ext cx="6096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4572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538491"/>
            <a:ext cx="8858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56" y="27774"/>
            <a:ext cx="8815353" cy="672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234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420189" y="762000"/>
            <a:ext cx="8091723" cy="590931"/>
          </a:xfrm>
          <a:prstGeom prst="rect">
            <a:avLst/>
          </a:prstGeom>
          <a:noFill/>
          <a:ln>
            <a:noFill/>
          </a:ln>
          <a:effectLst/>
          <a:extLst/>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Maintaining member status changes</a:t>
            </a:r>
          </a:p>
        </p:txBody>
      </p:sp>
      <p:sp>
        <p:nvSpPr>
          <p:cNvPr id="29699" name="Rectangle 7"/>
          <p:cNvSpPr>
            <a:spLocks noChangeArrowheads="1"/>
          </p:cNvSpPr>
          <p:nvPr/>
        </p:nvSpPr>
        <p:spPr bwMode="auto">
          <a:xfrm>
            <a:off x="457200" y="1752600"/>
            <a:ext cx="7378861" cy="2613023"/>
          </a:xfrm>
          <a:prstGeom prst="rect">
            <a:avLst/>
          </a:prstGeom>
          <a:noFill/>
          <a:ln>
            <a:noFill/>
          </a:ln>
          <a:effectLst/>
          <a:extLst/>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Please keep your employees accounts updated with</a:t>
            </a:r>
          </a:p>
          <a:p>
            <a:pPr marL="461963" marR="0" lvl="1" indent="-461963"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Begin leave of absence</a:t>
            </a:r>
          </a:p>
          <a:p>
            <a:pPr marL="461963" marR="0" lvl="1" indent="-461963"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End leave of absence</a:t>
            </a:r>
          </a:p>
          <a:p>
            <a:pPr marL="461963" marR="0" lvl="1" indent="-461963"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Permanent separation</a:t>
            </a:r>
          </a:p>
          <a:p>
            <a:pPr marL="568325" marR="0" lvl="1"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anose="020B0604020202020204" pitchFamily="34" charset="0"/>
            </a:endParaRPr>
          </a:p>
          <a:p>
            <a:pPr marL="568325" marR="0" lvl="1"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034519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Rectangle 6"/>
          <p:cNvSpPr>
            <a:spLocks noChangeArrowheads="1"/>
          </p:cNvSpPr>
          <p:nvPr/>
        </p:nvSpPr>
        <p:spPr bwMode="auto">
          <a:xfrm>
            <a:off x="457200" y="762000"/>
            <a:ext cx="4264309" cy="590931"/>
          </a:xfrm>
          <a:prstGeom prst="rect">
            <a:avLst/>
          </a:prstGeom>
          <a:noFill/>
          <a:ln>
            <a:noFill/>
          </a:ln>
          <a:effectLst/>
          <a:extLst/>
        </p:spPr>
        <p:txBody>
          <a:bodyPr wrap="none">
            <a:spAutoFit/>
          </a:bodyPr>
          <a:lstStyle/>
          <a:p>
            <a:pPr marL="0" marR="0" lvl="0" indent="0" algn="ctr"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Membership Information</a:t>
            </a:r>
          </a:p>
        </p:txBody>
      </p:sp>
      <p:sp>
        <p:nvSpPr>
          <p:cNvPr id="5" name="Rectangle 4"/>
          <p:cNvSpPr>
            <a:spLocks noChangeArrowheads="1"/>
          </p:cNvSpPr>
          <p:nvPr/>
        </p:nvSpPr>
        <p:spPr bwMode="auto">
          <a:xfrm>
            <a:off x="560243" y="1752600"/>
            <a:ext cx="8562975" cy="2939266"/>
          </a:xfrm>
          <a:prstGeom prst="rect">
            <a:avLst/>
          </a:prstGeom>
          <a:noFill/>
          <a:ln>
            <a:noFill/>
          </a:ln>
          <a:effectLst/>
          <a:extLst/>
        </p:spPr>
        <p:txBody>
          <a:bodyPr>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Does the employee qualify for CalPERS?</a:t>
            </a:r>
            <a:endParaRPr kumimoji="0" lang="en-US" sz="24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anose="020B0604020202020204" pitchFamily="34" charset="0"/>
            </a:endParaRPr>
          </a:p>
          <a:p>
            <a:pPr marL="457200" marR="0" lvl="1" indent="-4572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If NO, then place the member into Part-time, Seasonal and Temporary (PST)</a:t>
            </a:r>
          </a:p>
          <a:p>
            <a:pPr marL="457200" marR="0" lvl="1" indent="-4572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If YES, then employee contributes into CalPERS  </a:t>
            </a:r>
          </a:p>
          <a:p>
            <a:pPr marL="457200" marR="0" lvl="1" indent="0" algn="l" defTabSz="914400" rtl="0" eaLnBrk="1" fontAlgn="base" latinLnBrk="0" hangingPunct="1">
              <a:lnSpc>
                <a:spcPct val="90000"/>
              </a:lnSpc>
              <a:spcBef>
                <a:spcPct val="20000"/>
              </a:spcBef>
              <a:spcAft>
                <a:spcPct val="0"/>
              </a:spcAft>
              <a:buClr>
                <a:srgbClr val="808080"/>
              </a:buClr>
              <a:buSzTx/>
              <a:buFontTx/>
              <a:buNone/>
              <a:tabLst/>
              <a:defRPr/>
            </a:pPr>
            <a:r>
              <a:rPr kumimoji="0" lang="en-US" sz="2400" b="1" i="0" u="none" strike="noStrike" kern="1200" cap="none" spc="0" normalizeH="0" baseline="0" noProof="0" dirty="0">
                <a:ln>
                  <a:noFill/>
                </a:ln>
                <a:solidFill>
                  <a:srgbClr val="EEECE1">
                    <a:lumMod val="75000"/>
                  </a:srgbClr>
                </a:solidFill>
                <a:effectLst/>
                <a:uLnTx/>
                <a:uFillTx/>
                <a:latin typeface="Calibri"/>
                <a:ea typeface="ＭＳ Ｐゴシック"/>
                <a:cs typeface="Arial" pitchFamily="34" charset="0"/>
              </a:rPr>
              <a:t>          </a:t>
            </a:r>
            <a:endParaRPr kumimoji="0" lang="en-US" sz="2400" b="0" i="0" u="none" strike="noStrike" kern="1200" cap="none" spc="0" normalizeH="0" baseline="0" noProof="0" dirty="0">
              <a:ln>
                <a:noFill/>
              </a:ln>
              <a:solidFill>
                <a:srgbClr val="EEECE1">
                  <a:lumMod val="75000"/>
                </a:srgbClr>
              </a:solidFill>
              <a:effectLst/>
              <a:uLnTx/>
              <a:uFillTx/>
              <a:latin typeface="Calibri"/>
              <a:ea typeface="ＭＳ Ｐゴシック"/>
              <a:cs typeface="Arial" pitchFamily="34" charset="0"/>
            </a:endParaRPr>
          </a:p>
          <a:p>
            <a:pPr marL="631825" marR="0" lvl="1" indent="-519113"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2400" b="1" i="1" u="none" strike="noStrike" kern="1200" cap="none" spc="0" normalizeH="0" baseline="0" noProof="0" dirty="0">
                <a:ln>
                  <a:noFill/>
                </a:ln>
                <a:solidFill>
                  <a:srgbClr val="EEECE1">
                    <a:lumMod val="75000"/>
                  </a:srgbClr>
                </a:solidFill>
                <a:effectLst/>
                <a:uLnTx/>
                <a:uFillTx/>
                <a:latin typeface="Arial" pitchFamily="34" charset="0"/>
                <a:ea typeface="ＭＳ Ｐゴシック"/>
                <a:cs typeface="Arial" pitchFamily="34" charset="0"/>
              </a:rPr>
              <a:t>                                   </a:t>
            </a:r>
          </a:p>
          <a:p>
            <a:pPr marL="457200" marR="0" lvl="1"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2400" b="1" i="1" u="none" strike="noStrike" kern="1200" cap="none" spc="0" normalizeH="0" baseline="0" noProof="0" dirty="0">
                <a:ln>
                  <a:noFill/>
                </a:ln>
                <a:solidFill>
                  <a:srgbClr val="EEECE1">
                    <a:lumMod val="75000"/>
                  </a:srgbClr>
                </a:solidFill>
                <a:effectLst/>
                <a:uLnTx/>
                <a:uFillTx/>
                <a:latin typeface="Arial" pitchFamily="34" charset="0"/>
                <a:ea typeface="ＭＳ Ｐゴシック"/>
                <a:cs typeface="Arial" pitchFamily="34" charset="0"/>
              </a:rPr>
              <a:t>                                                     </a:t>
            </a:r>
            <a:endParaRPr kumimoji="0" lang="en-US" sz="2400" b="1" i="0" u="none" strike="noStrike" kern="1200" cap="none" spc="0" normalizeH="0" baseline="0" noProof="0" dirty="0">
              <a:ln>
                <a:noFill/>
              </a:ln>
              <a:solidFill>
                <a:srgbClr val="EEECE1">
                  <a:lumMod val="75000"/>
                </a:srgbClr>
              </a:solidFill>
              <a:effectLst/>
              <a:uLnTx/>
              <a:uFillTx/>
              <a:latin typeface="Arial" pitchFamily="34" charset="0"/>
              <a:ea typeface="ＭＳ Ｐゴシック"/>
              <a:cs typeface="Arial" pitchFamily="34" charset="0"/>
            </a:endParaRPr>
          </a:p>
        </p:txBody>
      </p:sp>
    </p:spTree>
    <p:extLst>
      <p:ext uri="{BB962C8B-B14F-4D97-AF65-F5344CB8AC3E}">
        <p14:creationId xmlns:p14="http://schemas.microsoft.com/office/powerpoint/2010/main" val="2875984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04800" y="2514600"/>
            <a:ext cx="5996387" cy="987425"/>
          </a:xfrm>
        </p:spPr>
        <p:txBody>
          <a:bodyPr anchor="ctr"/>
          <a:lstStyle/>
          <a:p>
            <a:pPr eaLnBrk="1" hangingPunct="1"/>
            <a:r>
              <a:rPr lang="en-US" altLang="en-US" sz="3600" dirty="0"/>
              <a:t>Account Codes</a:t>
            </a:r>
          </a:p>
        </p:txBody>
      </p:sp>
      <p:pic>
        <p:nvPicPr>
          <p:cNvPr id="3074" name="Picture 2"/>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391" t="1460" r="180" b="-1460"/>
          <a:stretch/>
        </p:blipFill>
        <p:spPr bwMode="auto">
          <a:xfrm>
            <a:off x="6286501" y="521208"/>
            <a:ext cx="2575006" cy="566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38453"/>
          <a:stretch/>
        </p:blipFill>
        <p:spPr bwMode="auto">
          <a:xfrm>
            <a:off x="6336792" y="3346704"/>
            <a:ext cx="2524715" cy="2743200"/>
          </a:xfrm>
          <a:prstGeom prst="rect">
            <a:avLst/>
          </a:prstGeom>
          <a:noFill/>
          <a:ln>
            <a:noFill/>
          </a:ln>
        </p:spPr>
      </p:pic>
    </p:spTree>
    <p:extLst>
      <p:ext uri="{BB962C8B-B14F-4D97-AF65-F5344CB8AC3E}">
        <p14:creationId xmlns:p14="http://schemas.microsoft.com/office/powerpoint/2010/main" val="3561528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469739" y="762000"/>
            <a:ext cx="7543800" cy="590931"/>
          </a:xfrm>
          <a:prstGeom prst="rect">
            <a:avLst/>
          </a:prstGeom>
          <a:noFill/>
          <a:ln>
            <a:noFill/>
          </a:ln>
          <a:effectLst/>
          <a:extLst/>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Personnel Action Request (PAR)</a:t>
            </a:r>
          </a:p>
        </p:txBody>
      </p:sp>
      <p:sp>
        <p:nvSpPr>
          <p:cNvPr id="29699" name="Rectangle 7"/>
          <p:cNvSpPr>
            <a:spLocks noChangeArrowheads="1"/>
          </p:cNvSpPr>
          <p:nvPr/>
        </p:nvSpPr>
        <p:spPr bwMode="auto">
          <a:xfrm>
            <a:off x="469739" y="1676399"/>
            <a:ext cx="7378861" cy="3560975"/>
          </a:xfrm>
          <a:prstGeom prst="rect">
            <a:avLst/>
          </a:prstGeom>
          <a:noFill/>
          <a:ln>
            <a:noFill/>
          </a:ln>
          <a:effectLst/>
          <a:extLst/>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Information needed to determine account codes: </a:t>
            </a:r>
          </a:p>
          <a:p>
            <a:pPr marL="111125"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Collective Bargaining Unit (CBU)</a:t>
            </a:r>
          </a:p>
          <a:p>
            <a:pPr marL="111125"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Member Category</a:t>
            </a:r>
          </a:p>
          <a:p>
            <a:pPr marL="111125"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Social Security</a:t>
            </a:r>
          </a:p>
          <a:p>
            <a:pPr marL="111125"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Medicare</a:t>
            </a:r>
          </a:p>
          <a:p>
            <a:pPr marL="111125"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Final Compensation period</a:t>
            </a:r>
          </a:p>
          <a:p>
            <a:pPr marL="111125"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Concurrent Employment</a:t>
            </a:r>
          </a:p>
          <a:p>
            <a:pPr marL="111125"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First tier or Second tier</a:t>
            </a:r>
          </a:p>
        </p:txBody>
      </p:sp>
    </p:spTree>
    <p:extLst>
      <p:ext uri="{BB962C8B-B14F-4D97-AF65-F5344CB8AC3E}">
        <p14:creationId xmlns:p14="http://schemas.microsoft.com/office/powerpoint/2010/main" val="1263277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457200" y="762000"/>
            <a:ext cx="8229600" cy="590931"/>
          </a:xfrm>
          <a:prstGeom prst="rect">
            <a:avLst/>
          </a:prstGeom>
          <a:noFill/>
          <a:ln>
            <a:noFill/>
          </a:ln>
          <a:effectLst/>
          <a:extLst/>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Account Code Index</a:t>
            </a:r>
          </a:p>
        </p:txBody>
      </p:sp>
      <p:sp>
        <p:nvSpPr>
          <p:cNvPr id="4" name="Rectangle 7"/>
          <p:cNvSpPr>
            <a:spLocks noChangeArrowheads="1"/>
          </p:cNvSpPr>
          <p:nvPr/>
        </p:nvSpPr>
        <p:spPr bwMode="auto">
          <a:xfrm>
            <a:off x="457200" y="1764082"/>
            <a:ext cx="8369461" cy="1800493"/>
          </a:xfrm>
          <a:prstGeom prst="rect">
            <a:avLst/>
          </a:prstGeom>
          <a:noFill/>
          <a:ln>
            <a:noFill/>
          </a:ln>
          <a:effectLst/>
          <a:extLst/>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anose="020B0604020202020204" pitchFamily="34" charset="0"/>
              </a:rPr>
              <a:t>Personnel Action Manual - Section 2.62 Item 505</a:t>
            </a:r>
          </a:p>
          <a:p>
            <a:pPr marL="457200" marR="0" lvl="0" indent="-457200" algn="l" defTabSz="914400" rtl="0" eaLnBrk="1" fontAlgn="base" latinLnBrk="0" hangingPunct="1">
              <a:lnSpc>
                <a:spcPct val="90000"/>
              </a:lnSpc>
              <a:spcBef>
                <a:spcPct val="20000"/>
              </a:spcBef>
              <a:spcAft>
                <a:spcPct val="0"/>
              </a:spcAft>
              <a:buClr>
                <a:srgbClr val="808080"/>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anose="020B0604020202020204" pitchFamily="34" charset="0"/>
              </a:rPr>
              <a:t>Contact Personnel &amp; Payroll </a:t>
            </a:r>
            <a:r>
              <a:rPr lang="en-US" sz="2600" dirty="0">
                <a:solidFill>
                  <a:prstClr val="black">
                    <a:lumMod val="65000"/>
                    <a:lumOff val="35000"/>
                  </a:prstClr>
                </a:solidFill>
                <a:latin typeface="Arial Narrow" panose="020B0606020202030204" pitchFamily="34" charset="0"/>
                <a:cs typeface="Arial" panose="020B0604020202020204" pitchFamily="34" charset="0"/>
              </a:rPr>
              <a:t>S</a:t>
            </a:r>
            <a:r>
              <a:rPr kumimoji="0" lang="en-US" sz="2600" b="0" i="0" u="none" strike="noStrike" kern="1200" cap="none" spc="0" normalizeH="0" baseline="0" noProof="0" dirty="0" err="1">
                <a:ln>
                  <a:noFill/>
                </a:ln>
                <a:solidFill>
                  <a:prstClr val="black">
                    <a:lumMod val="65000"/>
                    <a:lumOff val="35000"/>
                  </a:prstClr>
                </a:solidFill>
                <a:effectLst/>
                <a:uLnTx/>
                <a:uFillTx/>
                <a:latin typeface="Arial Narrow" panose="020B0606020202030204" pitchFamily="34" charset="0"/>
                <a:ea typeface="ＭＳ Ｐゴシック"/>
                <a:cs typeface="Arial" panose="020B0604020202020204" pitchFamily="34" charset="0"/>
              </a:rPr>
              <a:t>ervices</a:t>
            </a: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anose="020B0604020202020204" pitchFamily="34" charset="0"/>
              </a:rPr>
              <a:t> Division</a:t>
            </a:r>
          </a:p>
          <a:p>
            <a:pPr lvl="1">
              <a:lnSpc>
                <a:spcPct val="90000"/>
              </a:lnSpc>
              <a:spcBef>
                <a:spcPct val="20000"/>
              </a:spcBef>
              <a:buClr>
                <a:srgbClr val="808080"/>
              </a:buClr>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anose="020B0604020202020204" pitchFamily="34" charset="0"/>
              </a:rPr>
              <a:t>Customer Contact Center (916)372-7200</a:t>
            </a:r>
          </a:p>
          <a:p>
            <a:pPr lvl="1">
              <a:lnSpc>
                <a:spcPct val="90000"/>
              </a:lnSpc>
              <a:spcBef>
                <a:spcPct val="20000"/>
              </a:spcBef>
              <a:buClr>
                <a:srgbClr val="808080"/>
              </a:buClr>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anose="020B0604020202020204" pitchFamily="34" charset="0"/>
              </a:rPr>
              <a:t>if you need assistance</a:t>
            </a:r>
          </a:p>
        </p:txBody>
      </p:sp>
    </p:spTree>
    <p:extLst>
      <p:ext uri="{BB962C8B-B14F-4D97-AF65-F5344CB8AC3E}">
        <p14:creationId xmlns:p14="http://schemas.microsoft.com/office/powerpoint/2010/main" val="846661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04800" y="2514600"/>
            <a:ext cx="6004560" cy="987425"/>
          </a:xfrm>
        </p:spPr>
        <p:txBody>
          <a:bodyPr anchor="ctr"/>
          <a:lstStyle/>
          <a:p>
            <a:pPr eaLnBrk="1" hangingPunct="1"/>
            <a:r>
              <a:rPr lang="en-US" altLang="en-US" sz="3600" dirty="0"/>
              <a:t>Benefits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332220" y="522513"/>
            <a:ext cx="2515035" cy="2799806"/>
          </a:xfrm>
          <a:prstGeom prst="rect">
            <a:avLst/>
          </a:prstGeom>
          <a:noFill/>
          <a:ln>
            <a:noFill/>
          </a:ln>
        </p:spPr>
      </p:pic>
      <p:pic>
        <p:nvPicPr>
          <p:cNvPr id="7" name="Picture 6"/>
          <p:cNvPicPr/>
          <p:nvPr/>
        </p:nvPicPr>
        <p:blipFill rotWithShape="1">
          <a:blip r:embed="rId4">
            <a:extLst>
              <a:ext uri="{28A0092B-C50C-407E-A947-70E740481C1C}">
                <a14:useLocalDpi xmlns:a14="http://schemas.microsoft.com/office/drawing/2010/main" val="0"/>
              </a:ext>
            </a:extLst>
          </a:blip>
          <a:srcRect t="10580" b="10635"/>
          <a:stretch/>
        </p:blipFill>
        <p:spPr bwMode="auto">
          <a:xfrm>
            <a:off x="6336792" y="3406141"/>
            <a:ext cx="2505456" cy="2667000"/>
          </a:xfrm>
          <a:prstGeom prst="rect">
            <a:avLst/>
          </a:prstGeom>
          <a:noFill/>
          <a:ln>
            <a:noFill/>
          </a:ln>
        </p:spPr>
      </p:pic>
    </p:spTree>
    <p:extLst>
      <p:ext uri="{BB962C8B-B14F-4D97-AF65-F5344CB8AC3E}">
        <p14:creationId xmlns:p14="http://schemas.microsoft.com/office/powerpoint/2010/main" val="3419021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ChangeArrowheads="1"/>
          </p:cNvSpPr>
          <p:nvPr/>
        </p:nvSpPr>
        <p:spPr bwMode="auto">
          <a:xfrm>
            <a:off x="76200" y="2219325"/>
            <a:ext cx="8534400" cy="4238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90000"/>
              </a:lnSpc>
              <a:spcBef>
                <a:spcPct val="20000"/>
              </a:spcBef>
              <a:spcAft>
                <a:spcPct val="0"/>
              </a:spcAft>
              <a:buClr>
                <a:prstClr val="black"/>
              </a:buClr>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ＭＳ Ｐゴシック"/>
                <a:cs typeface="+mn-cs"/>
              </a:rPr>
              <a:t>     </a:t>
            </a:r>
          </a:p>
        </p:txBody>
      </p:sp>
      <p:sp>
        <p:nvSpPr>
          <p:cNvPr id="5" name="Title 4"/>
          <p:cNvSpPr>
            <a:spLocks noGrp="1"/>
          </p:cNvSpPr>
          <p:nvPr>
            <p:ph type="title"/>
          </p:nvPr>
        </p:nvSpPr>
        <p:spPr>
          <a:xfrm>
            <a:off x="457200" y="609600"/>
            <a:ext cx="8534400" cy="914400"/>
          </a:xfrm>
        </p:spPr>
        <p:txBody>
          <a:bodyPr>
            <a:noAutofit/>
          </a:bodyPr>
          <a:lstStyle/>
          <a:p>
            <a:r>
              <a:rPr lang="en-US" dirty="0">
                <a:solidFill>
                  <a:srgbClr val="0065A1"/>
                </a:solidFill>
                <a:cs typeface="Arial" panose="020B0604020202020204" pitchFamily="34" charset="0"/>
              </a:rPr>
              <a:t>Retirement Formulas – Miscellaneous                </a:t>
            </a:r>
            <a:endParaRPr lang="en-US" dirty="0"/>
          </a:p>
        </p:txBody>
      </p:sp>
      <p:sp>
        <p:nvSpPr>
          <p:cNvPr id="6" name="Text Placeholder 5"/>
          <p:cNvSpPr>
            <a:spLocks noGrp="1"/>
          </p:cNvSpPr>
          <p:nvPr>
            <p:ph type="body" sz="half" idx="1"/>
          </p:nvPr>
        </p:nvSpPr>
        <p:spPr/>
        <p:txBody>
          <a:bodyPr/>
          <a:lstStyle/>
          <a:p>
            <a:pPr marL="0" indent="0">
              <a:buNone/>
            </a:pPr>
            <a:r>
              <a:rPr lang="en-US" dirty="0"/>
              <a:t>Classic</a:t>
            </a:r>
          </a:p>
          <a:p>
            <a:r>
              <a:rPr lang="en-US" sz="2600" dirty="0">
                <a:ea typeface="ＭＳ Ｐゴシック"/>
                <a:cs typeface="Arial" pitchFamily="34" charset="0"/>
              </a:rPr>
              <a:t>2.0% @ 55</a:t>
            </a:r>
          </a:p>
          <a:p>
            <a:r>
              <a:rPr lang="en-US" sz="2600" dirty="0">
                <a:ea typeface="ＭＳ Ｐゴシック"/>
                <a:cs typeface="Arial" pitchFamily="34" charset="0"/>
              </a:rPr>
              <a:t>2.0% @ 60</a:t>
            </a:r>
          </a:p>
          <a:p>
            <a:r>
              <a:rPr lang="en-US" sz="2600" dirty="0">
                <a:ea typeface="ＭＳ Ｐゴシック"/>
                <a:cs typeface="Arial" pitchFamily="34" charset="0"/>
              </a:rPr>
              <a:t>1.25% @ 65</a:t>
            </a:r>
          </a:p>
          <a:p>
            <a:endParaRPr lang="en-US" dirty="0"/>
          </a:p>
          <a:p>
            <a:pPr marL="0" indent="0">
              <a:buNone/>
            </a:pPr>
            <a:endParaRPr lang="en-US" dirty="0"/>
          </a:p>
        </p:txBody>
      </p:sp>
      <p:sp>
        <p:nvSpPr>
          <p:cNvPr id="7" name="Content Placeholder 6"/>
          <p:cNvSpPr>
            <a:spLocks noGrp="1"/>
          </p:cNvSpPr>
          <p:nvPr>
            <p:ph sz="half" idx="2"/>
          </p:nvPr>
        </p:nvSpPr>
        <p:spPr/>
        <p:txBody>
          <a:bodyPr/>
          <a:lstStyle/>
          <a:p>
            <a:pPr marL="0" indent="0">
              <a:buNone/>
            </a:pPr>
            <a:r>
              <a:rPr lang="en-US" dirty="0"/>
              <a:t>New formula</a:t>
            </a:r>
          </a:p>
          <a:p>
            <a:r>
              <a:rPr lang="en-US" sz="2600" dirty="0">
                <a:ea typeface="ＭＳ Ｐゴシック"/>
                <a:cs typeface="Arial" pitchFamily="34" charset="0"/>
              </a:rPr>
              <a:t>2.0% @ 62</a:t>
            </a:r>
          </a:p>
          <a:p>
            <a:r>
              <a:rPr lang="en-US" sz="2600" dirty="0">
                <a:ea typeface="ＭＳ Ｐゴシック"/>
                <a:cs typeface="Arial" pitchFamily="34" charset="0"/>
              </a:rPr>
              <a:t>1.25% @ 67</a:t>
            </a:r>
          </a:p>
          <a:p>
            <a:endParaRPr lang="en-US" dirty="0"/>
          </a:p>
          <a:p>
            <a:endParaRPr lang="en-US" dirty="0"/>
          </a:p>
        </p:txBody>
      </p:sp>
    </p:spTree>
    <p:extLst>
      <p:ext uri="{BB962C8B-B14F-4D97-AF65-F5344CB8AC3E}">
        <p14:creationId xmlns:p14="http://schemas.microsoft.com/office/powerpoint/2010/main" val="972065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ChangeArrowheads="1"/>
          </p:cNvSpPr>
          <p:nvPr/>
        </p:nvSpPr>
        <p:spPr bwMode="auto">
          <a:xfrm>
            <a:off x="76200" y="2219325"/>
            <a:ext cx="8534400" cy="4238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90000"/>
              </a:lnSpc>
              <a:spcBef>
                <a:spcPct val="20000"/>
              </a:spcBef>
              <a:spcAft>
                <a:spcPct val="0"/>
              </a:spcAft>
              <a:buClr>
                <a:prstClr val="black"/>
              </a:buClr>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ＭＳ Ｐゴシック"/>
                <a:cs typeface="+mn-cs"/>
              </a:rPr>
              <a:t>     </a:t>
            </a:r>
          </a:p>
        </p:txBody>
      </p:sp>
      <p:sp>
        <p:nvSpPr>
          <p:cNvPr id="5" name="Title 4"/>
          <p:cNvSpPr>
            <a:spLocks noGrp="1"/>
          </p:cNvSpPr>
          <p:nvPr>
            <p:ph type="title"/>
          </p:nvPr>
        </p:nvSpPr>
        <p:spPr>
          <a:xfrm>
            <a:off x="457200" y="609600"/>
            <a:ext cx="8458200" cy="914400"/>
          </a:xfrm>
        </p:spPr>
        <p:txBody>
          <a:bodyPr>
            <a:noAutofit/>
          </a:bodyPr>
          <a:lstStyle/>
          <a:p>
            <a:r>
              <a:rPr lang="en-US" dirty="0">
                <a:solidFill>
                  <a:srgbClr val="0065A1"/>
                </a:solidFill>
                <a:cs typeface="Arial" panose="020B0604020202020204" pitchFamily="34" charset="0"/>
              </a:rPr>
              <a:t>Retirement Formulas – Safety</a:t>
            </a:r>
            <a:endParaRPr lang="en-US" dirty="0"/>
          </a:p>
        </p:txBody>
      </p:sp>
      <p:sp>
        <p:nvSpPr>
          <p:cNvPr id="6" name="Text Placeholder 5"/>
          <p:cNvSpPr>
            <a:spLocks noGrp="1"/>
          </p:cNvSpPr>
          <p:nvPr>
            <p:ph type="body" sz="half" idx="1"/>
          </p:nvPr>
        </p:nvSpPr>
        <p:spPr/>
        <p:txBody>
          <a:bodyPr/>
          <a:lstStyle/>
          <a:p>
            <a:pPr marL="0" indent="0">
              <a:buNone/>
            </a:pPr>
            <a:r>
              <a:rPr lang="en-US" dirty="0"/>
              <a:t>Classic</a:t>
            </a:r>
          </a:p>
          <a:p>
            <a:r>
              <a:rPr lang="en-US" sz="2600" dirty="0">
                <a:ea typeface="ＭＳ Ｐゴシック"/>
                <a:cs typeface="Arial" pitchFamily="34" charset="0"/>
              </a:rPr>
              <a:t>2.0% @ 55</a:t>
            </a:r>
          </a:p>
          <a:p>
            <a:r>
              <a:rPr lang="en-US" sz="2600" dirty="0">
                <a:ea typeface="ＭＳ Ｐゴシック"/>
                <a:cs typeface="Arial" pitchFamily="34" charset="0"/>
              </a:rPr>
              <a:t>2.5% @ 55</a:t>
            </a:r>
          </a:p>
          <a:p>
            <a:r>
              <a:rPr lang="en-US" sz="2600" dirty="0">
                <a:ea typeface="ＭＳ Ｐゴシック"/>
                <a:cs typeface="Arial" pitchFamily="34" charset="0"/>
              </a:rPr>
              <a:t>3.0% @ 50</a:t>
            </a:r>
          </a:p>
          <a:p>
            <a:r>
              <a:rPr lang="en-US" sz="2600" dirty="0">
                <a:ea typeface="ＭＳ Ｐゴシック"/>
                <a:cs typeface="Arial" pitchFamily="34" charset="0"/>
              </a:rPr>
              <a:t>3.0% @ 55</a:t>
            </a:r>
          </a:p>
          <a:p>
            <a:r>
              <a:rPr lang="en-US" sz="2600" dirty="0">
                <a:ea typeface="ＭＳ Ｐゴシック"/>
                <a:cs typeface="Arial" pitchFamily="34" charset="0"/>
              </a:rPr>
              <a:t>2.5% @ 55</a:t>
            </a:r>
          </a:p>
          <a:p>
            <a:r>
              <a:rPr lang="en-US" sz="2600" dirty="0">
                <a:ea typeface="ＭＳ Ｐゴシック"/>
                <a:cs typeface="Arial" pitchFamily="34" charset="0"/>
              </a:rPr>
              <a:t>2.5% @ 60</a:t>
            </a:r>
          </a:p>
          <a:p>
            <a:endParaRPr lang="en-US" dirty="0"/>
          </a:p>
          <a:p>
            <a:pPr marL="0" indent="0">
              <a:buNone/>
            </a:pPr>
            <a:endParaRPr lang="en-US" dirty="0"/>
          </a:p>
        </p:txBody>
      </p:sp>
      <p:sp>
        <p:nvSpPr>
          <p:cNvPr id="7" name="Content Placeholder 6"/>
          <p:cNvSpPr>
            <a:spLocks noGrp="1"/>
          </p:cNvSpPr>
          <p:nvPr>
            <p:ph sz="half" idx="2"/>
          </p:nvPr>
        </p:nvSpPr>
        <p:spPr/>
        <p:txBody>
          <a:bodyPr/>
          <a:lstStyle/>
          <a:p>
            <a:pPr marL="0" indent="0">
              <a:buNone/>
            </a:pPr>
            <a:r>
              <a:rPr lang="en-US" dirty="0"/>
              <a:t>New formula</a:t>
            </a:r>
          </a:p>
          <a:p>
            <a:r>
              <a:rPr lang="en-US" sz="2600" dirty="0">
                <a:ea typeface="ＭＳ Ｐゴシック"/>
                <a:cs typeface="Arial" pitchFamily="34" charset="0"/>
              </a:rPr>
              <a:t>2.7% @ 57</a:t>
            </a:r>
          </a:p>
          <a:p>
            <a:r>
              <a:rPr lang="en-US" sz="2600" dirty="0">
                <a:ea typeface="ＭＳ Ｐゴシック"/>
                <a:cs typeface="Arial" pitchFamily="34" charset="0"/>
              </a:rPr>
              <a:t>2.5% @ 57</a:t>
            </a:r>
          </a:p>
          <a:p>
            <a:r>
              <a:rPr lang="en-US" sz="2600" dirty="0">
                <a:ea typeface="ＭＳ Ｐゴシック"/>
                <a:cs typeface="Arial" pitchFamily="34" charset="0"/>
              </a:rPr>
              <a:t>2.0% @ 57</a:t>
            </a:r>
          </a:p>
          <a:p>
            <a:endParaRPr lang="en-US" dirty="0"/>
          </a:p>
          <a:p>
            <a:endParaRPr lang="en-US" dirty="0"/>
          </a:p>
        </p:txBody>
      </p:sp>
    </p:spTree>
    <p:extLst>
      <p:ext uri="{BB962C8B-B14F-4D97-AF65-F5344CB8AC3E}">
        <p14:creationId xmlns:p14="http://schemas.microsoft.com/office/powerpoint/2010/main" val="3434712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p:cNvSpPr txBox="1">
            <a:spLocks/>
          </p:cNvSpPr>
          <p:nvPr/>
        </p:nvSpPr>
        <p:spPr>
          <a:xfrm>
            <a:off x="287879" y="2499852"/>
            <a:ext cx="8458200" cy="4343400"/>
          </a:xfrm>
          <a:prstGeom prst="rect">
            <a:avLst/>
          </a:prstGeom>
        </p:spPr>
        <p:txBody>
          <a:bodyPr/>
          <a:lstStyle>
            <a:lvl1pPr marL="342900" indent="-342900" algn="l" rtl="0" eaLnBrk="0" fontAlgn="base" hangingPunct="0">
              <a:spcBef>
                <a:spcPct val="20000"/>
              </a:spcBef>
              <a:spcAft>
                <a:spcPct val="0"/>
              </a:spcAft>
              <a:buChar char="•"/>
              <a:defRPr sz="2800">
                <a:solidFill>
                  <a:srgbClr val="606060"/>
                </a:solidFill>
                <a:latin typeface="+mn-lt"/>
                <a:ea typeface="MS PGothic" pitchFamily="34" charset="-128"/>
                <a:cs typeface="+mn-cs"/>
              </a:defRPr>
            </a:lvl1pPr>
            <a:lvl2pPr marL="742950" indent="-285750" algn="l" rtl="0" eaLnBrk="0" fontAlgn="base" hangingPunct="0">
              <a:spcBef>
                <a:spcPct val="20000"/>
              </a:spcBef>
              <a:spcAft>
                <a:spcPct val="0"/>
              </a:spcAft>
              <a:buFont typeface="Times" pitchFamily="18" charset="0"/>
              <a:buChar char="-"/>
              <a:defRPr sz="2600">
                <a:solidFill>
                  <a:srgbClr val="606060"/>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a:solidFill>
                  <a:srgbClr val="606060"/>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200">
                <a:solidFill>
                  <a:srgbClr val="606060"/>
                </a:solidFill>
                <a:latin typeface="+mn-lt"/>
                <a:ea typeface="MS PGothic" pitchFamily="34" charset="-128"/>
                <a:cs typeface="+mn-cs"/>
              </a:defRPr>
            </a:lvl4pPr>
            <a:lvl5pPr marL="2057400" indent="-228600" algn="l" rtl="0" eaLnBrk="0" fontAlgn="base" hangingPunct="0">
              <a:spcBef>
                <a:spcPct val="20000"/>
              </a:spcBef>
              <a:spcAft>
                <a:spcPct val="0"/>
              </a:spcAft>
              <a:defRPr sz="2200">
                <a:solidFill>
                  <a:schemeClr val="tx1"/>
                </a:solidFill>
                <a:latin typeface="+mn-lt"/>
                <a:ea typeface="MS PGothic" pitchFamily="34" charset="-128"/>
                <a:cs typeface="+mn-cs"/>
              </a:defRPr>
            </a:lvl5pPr>
            <a:lvl6pPr marL="2514600" indent="-228600" algn="l" rtl="0" fontAlgn="base">
              <a:spcBef>
                <a:spcPct val="20000"/>
              </a:spcBef>
              <a:spcAft>
                <a:spcPct val="0"/>
              </a:spcAft>
              <a:defRPr sz="2200">
                <a:solidFill>
                  <a:schemeClr val="tx1"/>
                </a:solidFill>
                <a:latin typeface="+mn-lt"/>
                <a:ea typeface="+mn-ea"/>
                <a:cs typeface="+mn-cs"/>
              </a:defRPr>
            </a:lvl6pPr>
            <a:lvl7pPr marL="2971800" indent="-228600" algn="l" rtl="0" fontAlgn="base">
              <a:spcBef>
                <a:spcPct val="20000"/>
              </a:spcBef>
              <a:spcAft>
                <a:spcPct val="0"/>
              </a:spcAft>
              <a:defRPr sz="2200">
                <a:solidFill>
                  <a:schemeClr val="tx1"/>
                </a:solidFill>
                <a:latin typeface="+mn-lt"/>
                <a:ea typeface="+mn-ea"/>
                <a:cs typeface="+mn-cs"/>
              </a:defRPr>
            </a:lvl7pPr>
            <a:lvl8pPr marL="3429000" indent="-228600" algn="l" rtl="0" fontAlgn="base">
              <a:spcBef>
                <a:spcPct val="20000"/>
              </a:spcBef>
              <a:spcAft>
                <a:spcPct val="0"/>
              </a:spcAft>
              <a:defRPr sz="2200">
                <a:solidFill>
                  <a:schemeClr val="tx1"/>
                </a:solidFill>
                <a:latin typeface="+mn-lt"/>
                <a:ea typeface="+mn-ea"/>
                <a:cs typeface="+mn-cs"/>
              </a:defRPr>
            </a:lvl8pPr>
            <a:lvl9pPr marL="3886200" indent="-228600" algn="l" rtl="0" fontAlgn="base">
              <a:spcBef>
                <a:spcPct val="20000"/>
              </a:spcBef>
              <a:spcAft>
                <a:spcPct val="0"/>
              </a:spcAft>
              <a:defRPr sz="2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1200" cap="none" spc="0" normalizeH="0" baseline="0" noProof="0" dirty="0">
              <a:ln>
                <a:noFill/>
              </a:ln>
              <a:solidFill>
                <a:srgbClr val="606060"/>
              </a:solidFill>
              <a:effectLst/>
              <a:uLnTx/>
              <a:uFillTx/>
              <a:latin typeface="Arial" pitchFamily="34" charset="0"/>
              <a:ea typeface="MS PGothic" pitchFamily="34" charset="-128"/>
              <a:cs typeface="Arial" pitchFamily="34" charset="0"/>
            </a:endParaRPr>
          </a:p>
        </p:txBody>
      </p:sp>
      <p:sp>
        <p:nvSpPr>
          <p:cNvPr id="6" name="Title 1"/>
          <p:cNvSpPr txBox="1">
            <a:spLocks/>
          </p:cNvSpPr>
          <p:nvPr/>
        </p:nvSpPr>
        <p:spPr>
          <a:xfrm>
            <a:off x="453025" y="762000"/>
            <a:ext cx="8458200" cy="731838"/>
          </a:xfrm>
          <a:prstGeom prst="rect">
            <a:avLst/>
          </a:prstGeom>
        </p:spPr>
        <p:txBody>
          <a:bodyPr/>
          <a:lstStyle>
            <a:lvl1pPr algn="l" rtl="0" eaLnBrk="0" fontAlgn="base" hangingPunct="0">
              <a:spcBef>
                <a:spcPct val="0"/>
              </a:spcBef>
              <a:spcAft>
                <a:spcPct val="0"/>
              </a:spcAft>
              <a:defRPr sz="3600">
                <a:solidFill>
                  <a:srgbClr val="606060"/>
                </a:solidFill>
                <a:latin typeface="+mj-lt"/>
                <a:ea typeface="MS PGothic" pitchFamily="34" charset="-128"/>
                <a:cs typeface="+mj-cs"/>
              </a:defRPr>
            </a:lvl1pPr>
            <a:lvl2pPr algn="l" rtl="0" eaLnBrk="0" fontAlgn="base" hangingPunct="0">
              <a:spcBef>
                <a:spcPct val="0"/>
              </a:spcBef>
              <a:spcAft>
                <a:spcPct val="0"/>
              </a:spcAft>
              <a:defRPr sz="3600">
                <a:solidFill>
                  <a:srgbClr val="606060"/>
                </a:solidFill>
                <a:latin typeface="Arial Narrow" charset="0"/>
                <a:ea typeface="MS PGothic" pitchFamily="34" charset="-128"/>
                <a:cs typeface="ＭＳ Ｐゴシック" pitchFamily="1" charset="-128"/>
              </a:defRPr>
            </a:lvl2pPr>
            <a:lvl3pPr algn="l" rtl="0" eaLnBrk="0" fontAlgn="base" hangingPunct="0">
              <a:spcBef>
                <a:spcPct val="0"/>
              </a:spcBef>
              <a:spcAft>
                <a:spcPct val="0"/>
              </a:spcAft>
              <a:defRPr sz="3600">
                <a:solidFill>
                  <a:srgbClr val="606060"/>
                </a:solidFill>
                <a:latin typeface="Arial Narrow" charset="0"/>
                <a:ea typeface="MS PGothic" pitchFamily="34" charset="-128"/>
                <a:cs typeface="ＭＳ Ｐゴシック" pitchFamily="1" charset="-128"/>
              </a:defRPr>
            </a:lvl3pPr>
            <a:lvl4pPr algn="l" rtl="0" eaLnBrk="0" fontAlgn="base" hangingPunct="0">
              <a:spcBef>
                <a:spcPct val="0"/>
              </a:spcBef>
              <a:spcAft>
                <a:spcPct val="0"/>
              </a:spcAft>
              <a:defRPr sz="3600">
                <a:solidFill>
                  <a:srgbClr val="606060"/>
                </a:solidFill>
                <a:latin typeface="Arial Narrow" charset="0"/>
                <a:ea typeface="MS PGothic" pitchFamily="34" charset="-128"/>
                <a:cs typeface="ＭＳ Ｐゴシック" pitchFamily="1" charset="-128"/>
              </a:defRPr>
            </a:lvl4pPr>
            <a:lvl5pPr algn="l" rtl="0" eaLnBrk="0" fontAlgn="base" hangingPunct="0">
              <a:spcBef>
                <a:spcPct val="0"/>
              </a:spcBef>
              <a:spcAft>
                <a:spcPct val="0"/>
              </a:spcAft>
              <a:defRPr sz="3600">
                <a:solidFill>
                  <a:srgbClr val="606060"/>
                </a:solidFill>
                <a:latin typeface="Arial Narrow" charset="0"/>
                <a:ea typeface="MS PGothic" pitchFamily="34" charset="-128"/>
                <a:cs typeface="ＭＳ Ｐゴシック" pitchFamily="1" charset="-128"/>
              </a:defRPr>
            </a:lvl5pPr>
            <a:lvl6pPr marL="4572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6pPr>
            <a:lvl7pPr marL="9144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7pPr>
            <a:lvl8pPr marL="13716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8pPr>
            <a:lvl9pPr marL="1828800" algn="l" rtl="0" fontAlgn="base">
              <a:spcBef>
                <a:spcPct val="0"/>
              </a:spcBef>
              <a:spcAft>
                <a:spcPct val="0"/>
              </a:spcAft>
              <a:defRPr sz="3600">
                <a:solidFill>
                  <a:schemeClr val="tx2"/>
                </a:solidFill>
                <a:latin typeface="Arial Narrow" charset="0"/>
                <a:ea typeface="ＭＳ Ｐゴシック" pitchFamily="1" charset="-128"/>
                <a:cs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MS PGothic" pitchFamily="34" charset="-128"/>
                <a:cs typeface="Arial" panose="020B0604020202020204" pitchFamily="34" charset="0"/>
              </a:rPr>
              <a:t>State Benefit Provisions</a:t>
            </a:r>
          </a:p>
        </p:txBody>
      </p:sp>
      <p:sp>
        <p:nvSpPr>
          <p:cNvPr id="7" name="Rectangle 2"/>
          <p:cNvSpPr>
            <a:spLocks noChangeArrowheads="1"/>
          </p:cNvSpPr>
          <p:nvPr/>
        </p:nvSpPr>
        <p:spPr bwMode="auto">
          <a:xfrm>
            <a:off x="533400" y="1752600"/>
            <a:ext cx="7620000" cy="335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1" indent="0" algn="l" defTabSz="914400" rtl="0" eaLnBrk="1" fontAlgn="base" latinLnBrk="0" hangingPunct="1">
              <a:lnSpc>
                <a:spcPct val="9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Minimum provisions</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Military Leave of Absence</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Sick Leave Credit</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Retired Death Benefit - $2,000</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Pre-Retirement option 2W</a:t>
            </a:r>
          </a:p>
          <a:p>
            <a:pPr marL="0" marR="0" lvl="1" indent="0" algn="ctr" defTabSz="914400" rtl="0" eaLnBrk="1" fontAlgn="base" latinLnBrk="0" hangingPunct="1">
              <a:lnSpc>
                <a:spcPct val="90000"/>
              </a:lnSpc>
              <a:spcBef>
                <a:spcPct val="20000"/>
              </a:spcBef>
              <a:spcAft>
                <a:spcPct val="0"/>
              </a:spcAft>
              <a:buClrTx/>
              <a:buSzTx/>
              <a:buFontTx/>
              <a:buNone/>
              <a:tabLst/>
              <a:defRPr/>
            </a:pPr>
            <a:endParaRPr kumimoji="0" lang="en-US" sz="800" b="1" i="0" u="none" strike="noStrike" kern="1200" cap="none" spc="0" normalizeH="0" baseline="0" noProof="0" dirty="0">
              <a:ln>
                <a:noFill/>
              </a:ln>
              <a:solidFill>
                <a:prstClr val="black">
                  <a:lumMod val="65000"/>
                  <a:lumOff val="35000"/>
                </a:prstClr>
              </a:solidFill>
              <a:effectLst/>
              <a:uLnTx/>
              <a:uFillTx/>
              <a:latin typeface="Arial" charset="0"/>
              <a:ea typeface="ＭＳ Ｐゴシック"/>
              <a:cs typeface="Arial" pitchFamily="34" charset="0"/>
            </a:endParaRPr>
          </a:p>
          <a:p>
            <a:pPr marL="0" marR="0" lvl="1" indent="0" algn="l" defTabSz="914400" rtl="0" eaLnBrk="1" fontAlgn="base" latinLnBrk="0" hangingPunct="1">
              <a:lnSpc>
                <a:spcPct val="90000"/>
              </a:lnSpc>
              <a:spcBef>
                <a:spcPct val="20000"/>
              </a:spcBef>
              <a:spcAft>
                <a:spcPct val="0"/>
              </a:spcAft>
              <a:buClrTx/>
              <a:buSzTx/>
              <a:buFontTx/>
              <a:buNone/>
              <a:tabLst/>
              <a:defRPr/>
            </a:pPr>
            <a:endParaRPr kumimoji="0" lang="en-US" sz="26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ＭＳ Ｐゴシック"/>
              <a:cs typeface="Arial" pitchFamily="34" charset="0"/>
            </a:endParaRPr>
          </a:p>
          <a:p>
            <a:pPr marL="628650" marR="0" lvl="1" indent="-171450" algn="ctr" defTabSz="914400" rtl="0" eaLnBrk="1" fontAlgn="base" latinLnBrk="0" hangingPunct="1">
              <a:lnSpc>
                <a:spcPct val="90000"/>
              </a:lnSpc>
              <a:spcBef>
                <a:spcPct val="20000"/>
              </a:spcBef>
              <a:spcAft>
                <a:spcPct val="0"/>
              </a:spcAft>
              <a:buClrTx/>
              <a:buSzTx/>
              <a:buFont typeface="Arial" pitchFamily="34" charset="0"/>
              <a:buChar char="•"/>
              <a:tabLst/>
              <a:defRPr/>
            </a:pPr>
            <a:endParaRPr kumimoji="0" lang="en-US" sz="800" b="0" i="0" u="none" strike="noStrike" kern="1200" cap="none" spc="0" normalizeH="0" baseline="0" noProof="0" dirty="0">
              <a:ln>
                <a:noFill/>
              </a:ln>
              <a:solidFill>
                <a:srgbClr val="0000FF"/>
              </a:solidFill>
              <a:effectLst/>
              <a:uLnTx/>
              <a:uFillTx/>
              <a:latin typeface="Arial" charset="0"/>
              <a:ea typeface="ＭＳ Ｐゴシック"/>
              <a:cs typeface="+mn-cs"/>
            </a:endParaRPr>
          </a:p>
          <a:p>
            <a:pPr marL="457200" marR="0" lvl="1" indent="0" algn="ctr"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2400" b="0" i="0" u="none" strike="noStrike" kern="1200" cap="none" spc="0" normalizeH="0" baseline="0" noProof="0" dirty="0">
                <a:ln>
                  <a:noFill/>
                </a:ln>
                <a:solidFill>
                  <a:srgbClr val="0000FF"/>
                </a:solidFill>
                <a:effectLst/>
                <a:uLnTx/>
                <a:uFillTx/>
                <a:latin typeface="Arial" charset="0"/>
                <a:ea typeface="ＭＳ Ｐゴシック"/>
                <a:cs typeface="+mn-cs"/>
              </a:rPr>
              <a:t>  </a:t>
            </a:r>
          </a:p>
        </p:txBody>
      </p:sp>
    </p:spTree>
    <p:extLst>
      <p:ext uri="{BB962C8B-B14F-4D97-AF65-F5344CB8AC3E}">
        <p14:creationId xmlns:p14="http://schemas.microsoft.com/office/powerpoint/2010/main" val="254042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94207"/>
            <a:ext cx="7285038" cy="64633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a:cs typeface="Arial" pitchFamily="34" charset="0"/>
              </a:rPr>
              <a:t> </a:t>
            </a: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Service Retirement Eligibility</a:t>
            </a:r>
          </a:p>
        </p:txBody>
      </p:sp>
      <p:sp>
        <p:nvSpPr>
          <p:cNvPr id="6" name="Content Placeholder 2"/>
          <p:cNvSpPr txBox="1">
            <a:spLocks/>
          </p:cNvSpPr>
          <p:nvPr/>
        </p:nvSpPr>
        <p:spPr>
          <a:xfrm>
            <a:off x="457200" y="1676400"/>
            <a:ext cx="8458200" cy="4343400"/>
          </a:xfrm>
          <a:prstGeom prst="rect">
            <a:avLst/>
          </a:prstGeom>
        </p:spPr>
        <p:txBody>
          <a:bodyPr/>
          <a:lstStyle>
            <a:lvl1pPr marL="342900" indent="-342900" algn="l" rtl="0" eaLnBrk="0" fontAlgn="base" hangingPunct="0">
              <a:spcBef>
                <a:spcPct val="20000"/>
              </a:spcBef>
              <a:spcAft>
                <a:spcPct val="0"/>
              </a:spcAft>
              <a:buChar char="•"/>
              <a:defRPr sz="2800">
                <a:solidFill>
                  <a:srgbClr val="606060"/>
                </a:solidFill>
                <a:latin typeface="+mn-lt"/>
                <a:ea typeface="MS PGothic" pitchFamily="34" charset="-128"/>
                <a:cs typeface="+mn-cs"/>
              </a:defRPr>
            </a:lvl1pPr>
            <a:lvl2pPr marL="742950" indent="-285750" algn="l" rtl="0" eaLnBrk="0" fontAlgn="base" hangingPunct="0">
              <a:spcBef>
                <a:spcPct val="20000"/>
              </a:spcBef>
              <a:spcAft>
                <a:spcPct val="0"/>
              </a:spcAft>
              <a:buFont typeface="Times" pitchFamily="18" charset="0"/>
              <a:buChar char="-"/>
              <a:defRPr sz="2600">
                <a:solidFill>
                  <a:srgbClr val="606060"/>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a:solidFill>
                  <a:srgbClr val="606060"/>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200">
                <a:solidFill>
                  <a:srgbClr val="606060"/>
                </a:solidFill>
                <a:latin typeface="+mn-lt"/>
                <a:ea typeface="MS PGothic" pitchFamily="34" charset="-128"/>
                <a:cs typeface="+mn-cs"/>
              </a:defRPr>
            </a:lvl4pPr>
            <a:lvl5pPr marL="2057400" indent="-228600" algn="l" rtl="0" eaLnBrk="0" fontAlgn="base" hangingPunct="0">
              <a:spcBef>
                <a:spcPct val="20000"/>
              </a:spcBef>
              <a:spcAft>
                <a:spcPct val="0"/>
              </a:spcAft>
              <a:defRPr sz="2200">
                <a:solidFill>
                  <a:schemeClr val="tx1"/>
                </a:solidFill>
                <a:latin typeface="+mn-lt"/>
                <a:ea typeface="MS PGothic" pitchFamily="34" charset="-128"/>
                <a:cs typeface="+mn-cs"/>
              </a:defRPr>
            </a:lvl5pPr>
            <a:lvl6pPr marL="2514600" indent="-228600" algn="l" rtl="0" fontAlgn="base">
              <a:spcBef>
                <a:spcPct val="20000"/>
              </a:spcBef>
              <a:spcAft>
                <a:spcPct val="0"/>
              </a:spcAft>
              <a:defRPr sz="2200">
                <a:solidFill>
                  <a:schemeClr val="tx1"/>
                </a:solidFill>
                <a:latin typeface="+mn-lt"/>
                <a:ea typeface="+mn-ea"/>
                <a:cs typeface="+mn-cs"/>
              </a:defRPr>
            </a:lvl6pPr>
            <a:lvl7pPr marL="2971800" indent="-228600" algn="l" rtl="0" fontAlgn="base">
              <a:spcBef>
                <a:spcPct val="20000"/>
              </a:spcBef>
              <a:spcAft>
                <a:spcPct val="0"/>
              </a:spcAft>
              <a:defRPr sz="2200">
                <a:solidFill>
                  <a:schemeClr val="tx1"/>
                </a:solidFill>
                <a:latin typeface="+mn-lt"/>
                <a:ea typeface="+mn-ea"/>
                <a:cs typeface="+mn-cs"/>
              </a:defRPr>
            </a:lvl7pPr>
            <a:lvl8pPr marL="3429000" indent="-228600" algn="l" rtl="0" fontAlgn="base">
              <a:spcBef>
                <a:spcPct val="20000"/>
              </a:spcBef>
              <a:spcAft>
                <a:spcPct val="0"/>
              </a:spcAft>
              <a:defRPr sz="2200">
                <a:solidFill>
                  <a:schemeClr val="tx1"/>
                </a:solidFill>
                <a:latin typeface="+mn-lt"/>
                <a:ea typeface="+mn-ea"/>
                <a:cs typeface="+mn-cs"/>
              </a:defRPr>
            </a:lvl8pPr>
            <a:lvl9pPr marL="3886200" indent="-228600" algn="l" rtl="0" fontAlgn="base">
              <a:spcBef>
                <a:spcPct val="20000"/>
              </a:spcBef>
              <a:spcAft>
                <a:spcPct val="0"/>
              </a:spcAft>
              <a:defRPr sz="2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S PGothic" pitchFamily="34" charset="-128"/>
                <a:cs typeface="+mn-cs"/>
              </a:rPr>
              <a:t>First Tier members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S PGothic" pitchFamily="34" charset="-128"/>
                <a:cs typeface="+mn-cs"/>
              </a:rPr>
              <a:t>Age 50  for Classic and all Safety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S PGothic" pitchFamily="34" charset="-128"/>
                <a:cs typeface="+mn-cs"/>
              </a:rPr>
              <a:t>Age 52 Miscellaneous as of  01/01/2013</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S PGothic" pitchFamily="34" charset="-128"/>
                <a:cs typeface="+mn-cs"/>
              </a:rPr>
              <a:t>5 years of Earned Service Credit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S PGothic" pitchFamily="34" charset="-128"/>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S PGothic" pitchFamily="34" charset="-128"/>
                <a:cs typeface="+mn-cs"/>
              </a:rPr>
              <a:t>Second Tier members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S PGothic" pitchFamily="34" charset="-128"/>
                <a:cs typeface="+mn-cs"/>
              </a:rPr>
              <a:t>Age 55</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S PGothic" pitchFamily="34" charset="-128"/>
                <a:cs typeface="+mn-cs"/>
              </a:rPr>
              <a:t>10 years of earned service credit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S PGothic" pitchFamily="34" charset="-128"/>
              <a:cs typeface="+mn-cs"/>
            </a:endParaRPr>
          </a:p>
          <a:p>
            <a:pPr marL="742950" marR="0" lvl="1" indent="-285750" algn="l" defTabSz="914400" rtl="0" eaLnBrk="0" fontAlgn="base" latinLnBrk="0" hangingPunct="0">
              <a:lnSpc>
                <a:spcPct val="100000"/>
              </a:lnSpc>
              <a:spcBef>
                <a:spcPct val="20000"/>
              </a:spcBef>
              <a:spcAft>
                <a:spcPct val="0"/>
              </a:spcAft>
              <a:buClrTx/>
              <a:buSzTx/>
              <a:buFont typeface="Times" pitchFamily="18" charset="0"/>
              <a:buChar char="-"/>
              <a:tabLst/>
              <a:defRPr/>
            </a:pPr>
            <a:endParaRPr kumimoji="0" lang="en-US" sz="800" b="0" i="0" u="none" strike="noStrike" kern="1200" cap="none" spc="0" normalizeH="0" baseline="0" noProof="0" dirty="0">
              <a:ln>
                <a:noFill/>
              </a:ln>
              <a:solidFill>
                <a:srgbClr val="EEECE1">
                  <a:lumMod val="75000"/>
                </a:srgbClr>
              </a:solidFill>
              <a:effectLst/>
              <a:uLnTx/>
              <a:uFillTx/>
              <a:latin typeface="Arial" pitchFamily="34" charset="0"/>
              <a:ea typeface="MS PGothic" pitchFamily="34" charset="-128"/>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1200" cap="none" spc="0" normalizeH="0" baseline="0" noProof="0" dirty="0">
              <a:ln>
                <a:noFill/>
              </a:ln>
              <a:solidFill>
                <a:srgbClr val="EEECE1">
                  <a:lumMod val="75000"/>
                </a:srgbClr>
              </a:solidFill>
              <a:effectLst/>
              <a:uLnTx/>
              <a:uFillTx/>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26885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860366" cy="554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266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1554" y="546463"/>
            <a:ext cx="8229600" cy="1143000"/>
          </a:xfrm>
        </p:spPr>
        <p:txBody>
          <a:bodyPr/>
          <a:lstStyle/>
          <a:p>
            <a:r>
              <a:rPr lang="en-US" dirty="0">
                <a:solidFill>
                  <a:srgbClr val="0065A1"/>
                </a:solidFill>
                <a:cs typeface="Arial" panose="020B0604020202020204" pitchFamily="34" charset="0"/>
              </a:rPr>
              <a:t>State Second Tier</a:t>
            </a:r>
            <a:endParaRPr lang="en-US" dirty="0"/>
          </a:p>
        </p:txBody>
      </p:sp>
      <p:sp>
        <p:nvSpPr>
          <p:cNvPr id="10" name="Text Placeholder 9"/>
          <p:cNvSpPr>
            <a:spLocks noGrp="1"/>
          </p:cNvSpPr>
          <p:nvPr>
            <p:ph idx="1"/>
          </p:nvPr>
        </p:nvSpPr>
        <p:spPr/>
        <p:txBody>
          <a:bodyPr/>
          <a:lstStyle/>
          <a:p>
            <a:pPr marL="0" indent="0">
              <a:buNone/>
            </a:pPr>
            <a:r>
              <a:rPr lang="en-US" dirty="0"/>
              <a:t>	</a:t>
            </a:r>
          </a:p>
        </p:txBody>
      </p:sp>
      <p:sp>
        <p:nvSpPr>
          <p:cNvPr id="13" name="TextBox 12"/>
          <p:cNvSpPr txBox="1"/>
          <p:nvPr/>
        </p:nvSpPr>
        <p:spPr>
          <a:xfrm>
            <a:off x="492034" y="1828800"/>
            <a:ext cx="7391400" cy="3120854"/>
          </a:xfrm>
          <a:prstGeom prst="rect">
            <a:avLst/>
          </a:prstGeom>
          <a:noFill/>
        </p:spPr>
        <p:txBody>
          <a:bodyPr wrap="square" rtlCol="0">
            <a:spAutoFit/>
          </a:bodyPr>
          <a:lstStyle/>
          <a:p>
            <a:pPr marL="0" marR="0" lvl="1" indent="0" algn="l" defTabSz="914400" rtl="0" eaLnBrk="1" fontAlgn="base" latinLnBrk="0" hangingPunct="1">
              <a:lnSpc>
                <a:spcPct val="9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Second Tier </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Election required</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180 day election period</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600" dirty="0">
                <a:solidFill>
                  <a:prstClr val="black">
                    <a:lumMod val="65000"/>
                    <a:lumOff val="35000"/>
                  </a:prstClr>
                </a:solidFill>
                <a:latin typeface="Arial Narrow" panose="020B0606020202030204" pitchFamily="34" charset="0"/>
                <a:cs typeface="Arial" pitchFamily="34" charset="0"/>
              </a:rPr>
              <a:t>Prospective election</a:t>
            </a:r>
            <a:endPar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endParaRP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3.75% contribution rate</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1.25% @ 67</a:t>
            </a:r>
          </a:p>
          <a:p>
            <a:pPr marL="457200" marR="0" lvl="1" indent="-457200" algn="l" defTabSz="914400" rtl="0" eaLnBrk="1" fontAlgn="base" latinLnBrk="0" hangingPunct="1">
              <a:lnSpc>
                <a:spcPct val="90000"/>
              </a:lnSpc>
              <a:spcBef>
                <a:spcPct val="2000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endParaRPr>
          </a:p>
        </p:txBody>
      </p:sp>
    </p:spTree>
    <p:extLst>
      <p:ext uri="{BB962C8B-B14F-4D97-AF65-F5344CB8AC3E}">
        <p14:creationId xmlns:p14="http://schemas.microsoft.com/office/powerpoint/2010/main" val="1581746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4" name="TextBox 9"/>
          <p:cNvSpPr txBox="1">
            <a:spLocks noChangeArrowheads="1"/>
          </p:cNvSpPr>
          <p:nvPr/>
        </p:nvSpPr>
        <p:spPr bwMode="auto">
          <a:xfrm>
            <a:off x="446998" y="685800"/>
            <a:ext cx="8232368"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Service Retirement Calculation</a:t>
            </a:r>
          </a:p>
        </p:txBody>
      </p:sp>
      <p:sp>
        <p:nvSpPr>
          <p:cNvPr id="141326" name="TextBox 5"/>
          <p:cNvSpPr txBox="1">
            <a:spLocks noChangeArrowheads="1"/>
          </p:cNvSpPr>
          <p:nvPr/>
        </p:nvSpPr>
        <p:spPr bwMode="auto">
          <a:xfrm>
            <a:off x="6172200" y="2971800"/>
            <a:ext cx="184150" cy="36988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Narrow" pitchFamily="34" charset="0"/>
              <a:ea typeface="ＭＳ Ｐゴシック"/>
              <a:cs typeface="+mn-cs"/>
            </a:endParaRPr>
          </a:p>
        </p:txBody>
      </p:sp>
      <p:graphicFrame>
        <p:nvGraphicFramePr>
          <p:cNvPr id="3" name="Diagram 2">
            <a:extLst>
              <a:ext uri="{FF2B5EF4-FFF2-40B4-BE49-F238E27FC236}">
                <a16:creationId xmlns:a16="http://schemas.microsoft.com/office/drawing/2014/main" id="{2C5A3A37-3ECE-46AD-8455-EB633229BE5F}"/>
              </a:ext>
            </a:extLst>
          </p:cNvPr>
          <p:cNvGraphicFramePr/>
          <p:nvPr>
            <p:extLst/>
          </p:nvPr>
        </p:nvGraphicFramePr>
        <p:xfrm>
          <a:off x="365760" y="1188720"/>
          <a:ext cx="8405812" cy="384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quals 5">
            <a:extLst>
              <a:ext uri="{FF2B5EF4-FFF2-40B4-BE49-F238E27FC236}">
                <a16:creationId xmlns:a16="http://schemas.microsoft.com/office/drawing/2014/main" id="{8D8996A5-E650-420D-982D-DE12E6C2A68A}"/>
              </a:ext>
            </a:extLst>
          </p:cNvPr>
          <p:cNvSpPr/>
          <p:nvPr/>
        </p:nvSpPr>
        <p:spPr>
          <a:xfrm>
            <a:off x="1295400" y="4593937"/>
            <a:ext cx="731520" cy="731520"/>
          </a:xfrm>
          <a:prstGeom prst="mathEqual">
            <a:avLst/>
          </a:prstGeom>
          <a:solidFill>
            <a:schemeClr val="tx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2671D7A7-884D-4043-8DFC-2757133C8A20}"/>
              </a:ext>
            </a:extLst>
          </p:cNvPr>
          <p:cNvSpPr txBox="1"/>
          <p:nvPr/>
        </p:nvSpPr>
        <p:spPr>
          <a:xfrm>
            <a:off x="2248283" y="4698087"/>
            <a:ext cx="62409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Pension/Unmodified Allowance</a:t>
            </a:r>
          </a:p>
        </p:txBody>
      </p:sp>
      <p:sp>
        <p:nvSpPr>
          <p:cNvPr id="14" name="Multiplication Sign 13">
            <a:extLst>
              <a:ext uri="{FF2B5EF4-FFF2-40B4-BE49-F238E27FC236}">
                <a16:creationId xmlns:a16="http://schemas.microsoft.com/office/drawing/2014/main" id="{98965544-BA30-4E6D-8197-69CF1DD51BD5}"/>
              </a:ext>
            </a:extLst>
          </p:cNvPr>
          <p:cNvSpPr/>
          <p:nvPr/>
        </p:nvSpPr>
        <p:spPr>
          <a:xfrm>
            <a:off x="5577840" y="2676207"/>
            <a:ext cx="914400" cy="91440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Multiplication Sign 22">
            <a:extLst>
              <a:ext uri="{FF2B5EF4-FFF2-40B4-BE49-F238E27FC236}">
                <a16:creationId xmlns:a16="http://schemas.microsoft.com/office/drawing/2014/main" id="{8EE4D4D1-99C8-461E-8AE9-22050C32305F}"/>
              </a:ext>
            </a:extLst>
          </p:cNvPr>
          <p:cNvSpPr/>
          <p:nvPr/>
        </p:nvSpPr>
        <p:spPr>
          <a:xfrm>
            <a:off x="2743200" y="2699544"/>
            <a:ext cx="914400" cy="91440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1275767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5"/>
          <p:cNvSpPr>
            <a:spLocks noChangeArrowheads="1"/>
          </p:cNvSpPr>
          <p:nvPr/>
        </p:nvSpPr>
        <p:spPr bwMode="auto">
          <a:xfrm>
            <a:off x="381000" y="990600"/>
            <a:ext cx="8153400" cy="2392963"/>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Service Credit Earning Rates </a:t>
            </a: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ＭＳ Ｐゴシック"/>
              <a:cs typeface="+mn-cs"/>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Fiscal Year  July 1 – June 30</a:t>
            </a:r>
          </a:p>
          <a:p>
            <a:pPr marL="800100" marR="0" lvl="1" indent="-342900" algn="l" defTabSz="914400" rtl="0" eaLnBrk="1" fontAlgn="base" latinLnBrk="0" hangingPunct="1">
              <a:lnSpc>
                <a:spcPct val="100000"/>
              </a:lnSpc>
              <a:spcBef>
                <a:spcPct val="0"/>
              </a:spcBef>
              <a:spcAft>
                <a:spcPct val="15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10 Months full-time employment = 1 year of service credit</a:t>
            </a:r>
          </a:p>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endParaRPr kumimoji="0" lang="en-US" sz="32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endParaRPr>
          </a:p>
        </p:txBody>
      </p:sp>
      <p:graphicFrame>
        <p:nvGraphicFramePr>
          <p:cNvPr id="5" name="Content Placeholder 3"/>
          <p:cNvGraphicFramePr>
            <a:graphicFrameLocks/>
          </p:cNvGraphicFramePr>
          <p:nvPr>
            <p:extLst/>
          </p:nvPr>
        </p:nvGraphicFramePr>
        <p:xfrm>
          <a:off x="533400" y="3048000"/>
          <a:ext cx="7848600" cy="2438400"/>
        </p:xfrm>
        <a:graphic>
          <a:graphicData uri="http://schemas.openxmlformats.org/drawingml/2006/table">
            <a:tbl>
              <a:tblPr firstRow="1" bandRow="1">
                <a:tableStyleId>{5C22544A-7EE6-4342-B048-85BDC9FD1C3A}</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609600">
                <a:tc>
                  <a:txBody>
                    <a:bodyPr/>
                    <a:lstStyle/>
                    <a:p>
                      <a:pPr algn="ctr"/>
                      <a:r>
                        <a:rPr lang="en-US" sz="2600" dirty="0">
                          <a:latin typeface="Arial Narrow" panose="020B0606020202030204" pitchFamily="34" charset="0"/>
                        </a:rPr>
                        <a:t>Pay</a:t>
                      </a:r>
                      <a:r>
                        <a:rPr lang="en-US" sz="2600" baseline="0" dirty="0">
                          <a:latin typeface="Arial Narrow" panose="020B0606020202030204" pitchFamily="34" charset="0"/>
                        </a:rPr>
                        <a:t> type</a:t>
                      </a:r>
                      <a:endParaRPr lang="en-US" sz="2600" dirty="0">
                        <a:latin typeface="Arial Narrow" panose="020B0606020202030204" pitchFamily="34" charset="0"/>
                      </a:endParaRPr>
                    </a:p>
                  </a:txBody>
                  <a:tcPr anchor="ctr"/>
                </a:tc>
                <a:tc>
                  <a:txBody>
                    <a:bodyPr/>
                    <a:lstStyle/>
                    <a:p>
                      <a:pPr algn="ctr"/>
                      <a:r>
                        <a:rPr lang="en-US" sz="2600" dirty="0">
                          <a:latin typeface="Arial Narrow" panose="020B0606020202030204" pitchFamily="34" charset="0"/>
                        </a:rPr>
                        <a:t>Service</a:t>
                      </a:r>
                      <a:r>
                        <a:rPr lang="en-US" sz="2600" baseline="0" dirty="0">
                          <a:latin typeface="Arial Narrow" panose="020B0606020202030204" pitchFamily="34" charset="0"/>
                        </a:rPr>
                        <a:t> credit earned</a:t>
                      </a:r>
                    </a:p>
                  </a:txBody>
                  <a:tcPr anchor="ctr"/>
                </a:tc>
                <a:extLst>
                  <a:ext uri="{0D108BD9-81ED-4DB2-BD59-A6C34878D82A}">
                    <a16:rowId xmlns:a16="http://schemas.microsoft.com/office/drawing/2014/main" val="10000"/>
                  </a:ext>
                </a:extLst>
              </a:tr>
              <a:tr h="609600">
                <a:tc>
                  <a:txBody>
                    <a:bodyPr/>
                    <a:lstStyle/>
                    <a:p>
                      <a:pPr algn="ctr"/>
                      <a:r>
                        <a:rPr lang="en-US" sz="2400" baseline="0" dirty="0">
                          <a:latin typeface="Arial Narrow" panose="020B0606020202030204" pitchFamily="34" charset="0"/>
                        </a:rPr>
                        <a:t>Monthly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latin typeface="Arial Narrow" panose="020B0606020202030204" pitchFamily="34" charset="0"/>
                        </a:rPr>
                        <a:t>1 month = one tenth (0.1)</a:t>
                      </a:r>
                    </a:p>
                  </a:txBody>
                  <a:tcPr anchor="ctr"/>
                </a:tc>
                <a:extLst>
                  <a:ext uri="{0D108BD9-81ED-4DB2-BD59-A6C34878D82A}">
                    <a16:rowId xmlns:a16="http://schemas.microsoft.com/office/drawing/2014/main" val="10001"/>
                  </a:ext>
                </a:extLst>
              </a:tr>
              <a:tr h="609600">
                <a:tc>
                  <a:txBody>
                    <a:bodyPr/>
                    <a:lstStyle/>
                    <a:p>
                      <a:pPr algn="ctr"/>
                      <a:r>
                        <a:rPr lang="en-US" sz="2400" baseline="0" dirty="0">
                          <a:latin typeface="Arial Narrow" panose="020B0606020202030204" pitchFamily="34" charset="0"/>
                        </a:rPr>
                        <a:t>Daily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latin typeface="Arial Narrow" panose="020B0606020202030204" pitchFamily="34" charset="0"/>
                        </a:rPr>
                        <a:t>215 days  = 1 year</a:t>
                      </a:r>
                    </a:p>
                  </a:txBody>
                  <a:tcPr anchor="ctr"/>
                </a:tc>
                <a:extLst>
                  <a:ext uri="{0D108BD9-81ED-4DB2-BD59-A6C34878D82A}">
                    <a16:rowId xmlns:a16="http://schemas.microsoft.com/office/drawing/2014/main" val="10002"/>
                  </a:ext>
                </a:extLst>
              </a:tr>
              <a:tr h="609600">
                <a:tc>
                  <a:txBody>
                    <a:bodyPr/>
                    <a:lstStyle/>
                    <a:p>
                      <a:pPr algn="ctr"/>
                      <a:r>
                        <a:rPr lang="en-US" sz="2400" baseline="0" dirty="0">
                          <a:latin typeface="Arial Narrow" panose="020B0606020202030204" pitchFamily="34" charset="0"/>
                        </a:rPr>
                        <a:t>Hourly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latin typeface="Arial Narrow" panose="020B0606020202030204" pitchFamily="34" charset="0"/>
                        </a:rPr>
                        <a:t>1720 hours = 1 year</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6343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6"/>
          <p:cNvSpPr>
            <a:spLocks noChangeArrowheads="1"/>
          </p:cNvSpPr>
          <p:nvPr/>
        </p:nvSpPr>
        <p:spPr bwMode="auto">
          <a:xfrm>
            <a:off x="304800" y="914400"/>
            <a:ext cx="9753600" cy="590931"/>
          </a:xfrm>
          <a:prstGeom prst="rect">
            <a:avLst/>
          </a:prstGeom>
          <a:noFill/>
          <a:ln>
            <a:noFill/>
          </a:ln>
          <a:effectLst/>
          <a:extLst/>
        </p:spPr>
        <p:txBody>
          <a:bodyPr>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a:cs typeface="+mn-cs"/>
              </a:rPr>
              <a:t> </a:t>
            </a: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Common Service Credit Purchase Options</a:t>
            </a:r>
          </a:p>
        </p:txBody>
      </p:sp>
      <p:sp>
        <p:nvSpPr>
          <p:cNvPr id="5" name="Pentagon 4"/>
          <p:cNvSpPr/>
          <p:nvPr/>
        </p:nvSpPr>
        <p:spPr>
          <a:xfrm>
            <a:off x="893763" y="2057558"/>
            <a:ext cx="6043612" cy="639763"/>
          </a:xfrm>
          <a:prstGeom prst="homePlat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Redeposit of Withdrawn Contributions</a:t>
            </a:r>
          </a:p>
        </p:txBody>
      </p:sp>
      <p:sp>
        <p:nvSpPr>
          <p:cNvPr id="6" name="Pentagon 5"/>
          <p:cNvSpPr/>
          <p:nvPr/>
        </p:nvSpPr>
        <p:spPr>
          <a:xfrm>
            <a:off x="893763" y="3017678"/>
            <a:ext cx="6024562" cy="639763"/>
          </a:xfrm>
          <a:prstGeom prst="homePlat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Service Prior to Membership</a:t>
            </a:r>
          </a:p>
        </p:txBody>
      </p:sp>
      <p:sp>
        <p:nvSpPr>
          <p:cNvPr id="7" name="Pentagon 6"/>
          <p:cNvSpPr/>
          <p:nvPr/>
        </p:nvSpPr>
        <p:spPr>
          <a:xfrm>
            <a:off x="893763" y="3947318"/>
            <a:ext cx="6010275" cy="639763"/>
          </a:xfrm>
          <a:prstGeom prst="homePlat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Military Service</a:t>
            </a:r>
          </a:p>
        </p:txBody>
      </p:sp>
      <p:sp>
        <p:nvSpPr>
          <p:cNvPr id="9" name="Pentagon 8"/>
          <p:cNvSpPr/>
          <p:nvPr/>
        </p:nvSpPr>
        <p:spPr>
          <a:xfrm>
            <a:off x="914400" y="4902358"/>
            <a:ext cx="6026150" cy="639763"/>
          </a:xfrm>
          <a:prstGeom prst="homePlat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Leave of Absence</a:t>
            </a:r>
          </a:p>
        </p:txBody>
      </p:sp>
    </p:spTree>
    <p:extLst>
      <p:ext uri="{BB962C8B-B14F-4D97-AF65-F5344CB8AC3E}">
        <p14:creationId xmlns:p14="http://schemas.microsoft.com/office/powerpoint/2010/main" val="1461177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6"/>
          <p:cNvSpPr>
            <a:spLocks noChangeArrowheads="1"/>
          </p:cNvSpPr>
          <p:nvPr/>
        </p:nvSpPr>
        <p:spPr bwMode="auto">
          <a:xfrm>
            <a:off x="461554" y="1828799"/>
            <a:ext cx="8534400" cy="3407087"/>
          </a:xfrm>
          <a:prstGeom prst="rect">
            <a:avLst/>
          </a:prstGeom>
          <a:noFill/>
          <a:ln>
            <a:noFill/>
          </a:ln>
          <a:effectLst/>
          <a:extLst/>
        </p:spPr>
        <p:txBody>
          <a:bodyPr>
            <a:sp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Determines the percentage of final compensation for years of service credit earned</a:t>
            </a: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Based on contracted Retirement Formula</a:t>
            </a: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Employee’s age at retirement</a:t>
            </a: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Employee’s birthday quarters</a:t>
            </a:r>
          </a:p>
          <a:p>
            <a:pPr marL="0" marR="0" lvl="0" indent="0" algn="l" defTabSz="914400" rtl="0" eaLnBrk="1" fontAlgn="auto" latinLnBrk="0" hangingPunct="1">
              <a:lnSpc>
                <a:spcPct val="90000"/>
              </a:lnSpc>
              <a:spcBef>
                <a:spcPct val="20000"/>
              </a:spcBef>
              <a:spcAft>
                <a:spcPts val="0"/>
              </a:spcAft>
              <a:buClr>
                <a:prstClr val="black"/>
              </a:buClr>
              <a:buSzTx/>
              <a:buFontTx/>
              <a:buNone/>
              <a:tabLst/>
              <a:defRPr/>
            </a:pPr>
            <a:endParaRPr kumimoji="0" lang="en-US" sz="2400" b="0" i="0" u="none" strike="noStrike" kern="1200" cap="none" spc="0" normalizeH="0" baseline="0" noProof="0" dirty="0">
              <a:ln>
                <a:noFill/>
              </a:ln>
              <a:solidFill>
                <a:srgbClr val="EEECE1">
                  <a:lumMod val="75000"/>
                </a:srgbClr>
              </a:solidFill>
              <a:effectLst/>
              <a:uLnTx/>
              <a:uFillTx/>
              <a:latin typeface="Calibri"/>
              <a:ea typeface="ＭＳ Ｐゴシック"/>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EEECE1">
                  <a:lumMod val="75000"/>
                </a:srgbClr>
              </a:solidFill>
              <a:effectLst/>
              <a:uLnTx/>
              <a:uFillTx/>
              <a:latin typeface="Calibri"/>
              <a:ea typeface="ＭＳ Ｐゴシック"/>
              <a:cs typeface="Arial" pitchFamily="34" charset="0"/>
            </a:endParaRPr>
          </a:p>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2400" b="0" i="0" u="none" strike="noStrike" kern="1200" cap="none" spc="0" normalizeH="0" baseline="0" noProof="0" dirty="0">
                <a:ln>
                  <a:noFill/>
                </a:ln>
                <a:solidFill>
                  <a:srgbClr val="EEECE1">
                    <a:lumMod val="75000"/>
                  </a:srgbClr>
                </a:solidFill>
                <a:effectLst/>
                <a:uLnTx/>
                <a:uFillTx/>
                <a:latin typeface="Calibri"/>
                <a:ea typeface="ＭＳ Ｐゴシック"/>
                <a:cs typeface="Arial" pitchFamily="34" charset="0"/>
              </a:rPr>
              <a:t>                    </a:t>
            </a:r>
          </a:p>
        </p:txBody>
      </p:sp>
      <p:sp>
        <p:nvSpPr>
          <p:cNvPr id="4" name="Rectangle 6"/>
          <p:cNvSpPr>
            <a:spLocks noChangeArrowheads="1"/>
          </p:cNvSpPr>
          <p:nvPr/>
        </p:nvSpPr>
        <p:spPr bwMode="auto">
          <a:xfrm>
            <a:off x="461554" y="838200"/>
            <a:ext cx="4648200" cy="590931"/>
          </a:xfrm>
          <a:prstGeom prst="rect">
            <a:avLst/>
          </a:prstGeom>
          <a:noFill/>
          <a:ln>
            <a:noFill/>
          </a:ln>
          <a:effectLst/>
          <a:extLst/>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Benefit Factor</a:t>
            </a:r>
          </a:p>
        </p:txBody>
      </p:sp>
    </p:spTree>
    <p:extLst>
      <p:ext uri="{BB962C8B-B14F-4D97-AF65-F5344CB8AC3E}">
        <p14:creationId xmlns:p14="http://schemas.microsoft.com/office/powerpoint/2010/main" val="3497115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Box 1"/>
          <p:cNvSpPr txBox="1">
            <a:spLocks noChangeArrowheads="1"/>
          </p:cNvSpPr>
          <p:nvPr/>
        </p:nvSpPr>
        <p:spPr bwMode="auto">
          <a:xfrm>
            <a:off x="1828800" y="3352800"/>
            <a:ext cx="184150" cy="36988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itchFamily="34" charset="0"/>
              <a:ea typeface="ＭＳ Ｐゴシック"/>
              <a:cs typeface="+mn-cs"/>
            </a:endParaRPr>
          </a:p>
        </p:txBody>
      </p:sp>
      <p:sp>
        <p:nvSpPr>
          <p:cNvPr id="7" name="TextBox 6"/>
          <p:cNvSpPr txBox="1">
            <a:spLocks noChangeArrowheads="1"/>
          </p:cNvSpPr>
          <p:nvPr/>
        </p:nvSpPr>
        <p:spPr bwMode="auto">
          <a:xfrm>
            <a:off x="457200" y="685800"/>
            <a:ext cx="5486400" cy="6463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Birthday Quarters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499175"/>
            <a:ext cx="4495800" cy="448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99175"/>
            <a:ext cx="2513013" cy="452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029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6"/>
          <p:cNvSpPr>
            <a:spLocks noChangeArrowheads="1"/>
          </p:cNvSpPr>
          <p:nvPr/>
        </p:nvSpPr>
        <p:spPr bwMode="auto">
          <a:xfrm>
            <a:off x="452846" y="1752600"/>
            <a:ext cx="8458200" cy="2376035"/>
          </a:xfrm>
          <a:prstGeom prst="rect">
            <a:avLst/>
          </a:prstGeom>
          <a:noFill/>
          <a:ln>
            <a:noFill/>
          </a:ln>
          <a:effectLst/>
          <a:extLst/>
        </p:spPr>
        <p:txBody>
          <a:bodyPr>
            <a:spAutoFit/>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Based on employee’s reportable compensation</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Not based on earnings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The highest consecutive 12 or 36 month period</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rPr>
              <a:t>Modified based on Social Security coordination</a:t>
            </a:r>
          </a:p>
          <a:p>
            <a:pPr marL="0" marR="0" lvl="0" indent="0" algn="l" defTabSz="914400" rtl="0" eaLnBrk="1" fontAlgn="base" latinLnBrk="0" hangingPunct="1">
              <a:lnSpc>
                <a:spcPct val="90000"/>
              </a:lnSpc>
              <a:spcBef>
                <a:spcPct val="20000"/>
              </a:spcBef>
              <a:spcAft>
                <a:spcPct val="0"/>
              </a:spcAft>
              <a:buClr>
                <a:srgbClr val="808080"/>
              </a:buClr>
              <a:buSzTx/>
              <a:buFontTx/>
              <a:buChar char="•"/>
              <a:tabLst/>
              <a:defRPr/>
            </a:pPr>
            <a:endPar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mn-cs"/>
            </a:endParaRPr>
          </a:p>
        </p:txBody>
      </p:sp>
      <p:sp>
        <p:nvSpPr>
          <p:cNvPr id="4" name="Rectangle 6"/>
          <p:cNvSpPr>
            <a:spLocks noChangeArrowheads="1"/>
          </p:cNvSpPr>
          <p:nvPr/>
        </p:nvSpPr>
        <p:spPr bwMode="auto">
          <a:xfrm>
            <a:off x="489380" y="838200"/>
            <a:ext cx="4419600" cy="590931"/>
          </a:xfrm>
          <a:prstGeom prst="rect">
            <a:avLst/>
          </a:prstGeom>
          <a:noFill/>
          <a:ln>
            <a:noFill/>
          </a:ln>
          <a:effectLst/>
          <a:extLst/>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Final Compensation</a:t>
            </a:r>
          </a:p>
        </p:txBody>
      </p:sp>
    </p:spTree>
    <p:extLst>
      <p:ext uri="{BB962C8B-B14F-4D97-AF65-F5344CB8AC3E}">
        <p14:creationId xmlns:p14="http://schemas.microsoft.com/office/powerpoint/2010/main" val="4253300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457200" y="838200"/>
            <a:ext cx="6858000" cy="590931"/>
          </a:xfrm>
          <a:prstGeom prst="rect">
            <a:avLst/>
          </a:prstGeom>
          <a:noFill/>
          <a:ln>
            <a:noFill/>
          </a:ln>
          <a:effectLst/>
          <a:extLst/>
        </p:spPr>
        <p:txBody>
          <a:bodyPr wrap="square">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Service Retirement Calculation</a:t>
            </a:r>
          </a:p>
        </p:txBody>
      </p:sp>
      <p:graphicFrame>
        <p:nvGraphicFramePr>
          <p:cNvPr id="6" name="Content Placeholder 4"/>
          <p:cNvGraphicFramePr>
            <a:graphicFrameLocks/>
          </p:cNvGraphicFramePr>
          <p:nvPr>
            <p:extLst/>
          </p:nvPr>
        </p:nvGraphicFramePr>
        <p:xfrm>
          <a:off x="340685" y="1752600"/>
          <a:ext cx="8458200" cy="3647211"/>
        </p:xfrm>
        <a:graphic>
          <a:graphicData uri="http://schemas.openxmlformats.org/drawingml/2006/table">
            <a:tbl>
              <a:tblPr firstRow="1" bandRow="1">
                <a:tableStyleId>{5C22544A-7EE6-4342-B048-85BDC9FD1C3A}</a:tableStyleId>
              </a:tblPr>
              <a:tblGrid>
                <a:gridCol w="1150564">
                  <a:extLst>
                    <a:ext uri="{9D8B030D-6E8A-4147-A177-3AD203B41FA5}">
                      <a16:colId xmlns:a16="http://schemas.microsoft.com/office/drawing/2014/main" val="20000"/>
                    </a:ext>
                  </a:extLst>
                </a:gridCol>
                <a:gridCol w="776846">
                  <a:extLst>
                    <a:ext uri="{9D8B030D-6E8A-4147-A177-3AD203B41FA5}">
                      <a16:colId xmlns:a16="http://schemas.microsoft.com/office/drawing/2014/main" val="20001"/>
                    </a:ext>
                  </a:extLst>
                </a:gridCol>
                <a:gridCol w="1804149">
                  <a:extLst>
                    <a:ext uri="{9D8B030D-6E8A-4147-A177-3AD203B41FA5}">
                      <a16:colId xmlns:a16="http://schemas.microsoft.com/office/drawing/2014/main" val="20002"/>
                    </a:ext>
                  </a:extLst>
                </a:gridCol>
                <a:gridCol w="786651">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784974">
                  <a:extLst>
                    <a:ext uri="{9D8B030D-6E8A-4147-A177-3AD203B41FA5}">
                      <a16:colId xmlns:a16="http://schemas.microsoft.com/office/drawing/2014/main" val="20005"/>
                    </a:ext>
                  </a:extLst>
                </a:gridCol>
                <a:gridCol w="1554816">
                  <a:extLst>
                    <a:ext uri="{9D8B030D-6E8A-4147-A177-3AD203B41FA5}">
                      <a16:colId xmlns:a16="http://schemas.microsoft.com/office/drawing/2014/main" val="20006"/>
                    </a:ext>
                  </a:extLst>
                </a:gridCol>
              </a:tblGrid>
              <a:tr h="994997">
                <a:tc>
                  <a:txBody>
                    <a:bodyPr/>
                    <a:lstStyle/>
                    <a:p>
                      <a:pPr algn="ctr"/>
                      <a:r>
                        <a:rPr lang="en-US" sz="2000" dirty="0"/>
                        <a:t>Service Credit</a:t>
                      </a:r>
                    </a:p>
                  </a:txBody>
                  <a:tcPr marT="38100" marB="38100" anchor="ctr">
                    <a:solidFill>
                      <a:schemeClr val="accent1"/>
                    </a:solidFill>
                  </a:tcPr>
                </a:tc>
                <a:tc>
                  <a:txBody>
                    <a:bodyPr/>
                    <a:lstStyle/>
                    <a:p>
                      <a:pPr algn="ctr"/>
                      <a:endParaRPr lang="en-US" sz="1700" dirty="0"/>
                    </a:p>
                    <a:p>
                      <a:pPr algn="ctr"/>
                      <a:r>
                        <a:rPr lang="en-US" sz="1700" dirty="0"/>
                        <a:t>X</a:t>
                      </a:r>
                    </a:p>
                  </a:txBody>
                  <a:tcPr marT="38100" marB="38100" anchor="ctr">
                    <a:solidFill>
                      <a:schemeClr val="accent1"/>
                    </a:solidFill>
                  </a:tcPr>
                </a:tc>
                <a:tc>
                  <a:txBody>
                    <a:bodyPr/>
                    <a:lstStyle/>
                    <a:p>
                      <a:pPr algn="ctr"/>
                      <a:r>
                        <a:rPr lang="en-US" sz="2000" b="1" kern="1200" dirty="0">
                          <a:solidFill>
                            <a:schemeClr val="lt1"/>
                          </a:solidFill>
                          <a:latin typeface="+mn-lt"/>
                          <a:ea typeface="+mn-ea"/>
                          <a:cs typeface="+mn-cs"/>
                        </a:rPr>
                        <a:t>Benefit</a:t>
                      </a:r>
                    </a:p>
                    <a:p>
                      <a:pPr algn="ctr"/>
                      <a:r>
                        <a:rPr lang="en-US" sz="2000" b="1" kern="1200" dirty="0">
                          <a:solidFill>
                            <a:schemeClr val="lt1"/>
                          </a:solidFill>
                          <a:latin typeface="+mn-lt"/>
                          <a:ea typeface="+mn-ea"/>
                          <a:cs typeface="+mn-cs"/>
                        </a:rPr>
                        <a:t>Factor</a:t>
                      </a:r>
                      <a:endParaRPr lang="en-US" sz="1700" b="1" kern="1200" dirty="0">
                        <a:solidFill>
                          <a:schemeClr val="lt1"/>
                        </a:solidFill>
                        <a:latin typeface="+mn-lt"/>
                        <a:ea typeface="+mn-ea"/>
                        <a:cs typeface="+mn-cs"/>
                      </a:endParaRPr>
                    </a:p>
                  </a:txBody>
                  <a:tcPr marT="38100" marB="38100" anchor="ctr">
                    <a:solidFill>
                      <a:schemeClr val="accent1"/>
                    </a:solidFill>
                  </a:tcPr>
                </a:tc>
                <a:tc>
                  <a:txBody>
                    <a:bodyPr/>
                    <a:lstStyle/>
                    <a:p>
                      <a:pPr algn="ctr"/>
                      <a:endParaRPr lang="en-US" sz="1700" dirty="0"/>
                    </a:p>
                    <a:p>
                      <a:pPr algn="ctr"/>
                      <a:r>
                        <a:rPr lang="en-US" sz="1700" dirty="0"/>
                        <a:t>X</a:t>
                      </a:r>
                    </a:p>
                  </a:txBody>
                  <a:tcPr marT="38100" marB="38100" anchor="ctr">
                    <a:solidFill>
                      <a:schemeClr val="accent1"/>
                    </a:solidFill>
                  </a:tcPr>
                </a:tc>
                <a:tc>
                  <a:txBody>
                    <a:bodyPr/>
                    <a:lstStyle/>
                    <a:p>
                      <a:pPr algn="ctr"/>
                      <a:r>
                        <a:rPr lang="en-US" sz="2000" dirty="0"/>
                        <a:t>Final</a:t>
                      </a:r>
                    </a:p>
                    <a:p>
                      <a:pPr algn="ctr"/>
                      <a:r>
                        <a:rPr lang="en-US" sz="2000" dirty="0"/>
                        <a:t> Comp</a:t>
                      </a:r>
                    </a:p>
                  </a:txBody>
                  <a:tcPr marT="38100" marB="38100" anchor="ctr">
                    <a:solidFill>
                      <a:schemeClr val="accent1"/>
                    </a:solidFill>
                  </a:tcPr>
                </a:tc>
                <a:tc>
                  <a:txBody>
                    <a:bodyPr/>
                    <a:lstStyle/>
                    <a:p>
                      <a:pPr algn="ctr"/>
                      <a:endParaRPr lang="en-US" sz="1700" dirty="0"/>
                    </a:p>
                    <a:p>
                      <a:pPr algn="ctr"/>
                      <a:r>
                        <a:rPr lang="en-US" sz="1700" dirty="0"/>
                        <a:t>=</a:t>
                      </a:r>
                    </a:p>
                    <a:p>
                      <a:pPr algn="ctr"/>
                      <a:endParaRPr lang="en-US" sz="1700" baseline="-25000" dirty="0"/>
                    </a:p>
                  </a:txBody>
                  <a:tcPr marT="38100" marB="38100" anchor="ctr">
                    <a:solidFill>
                      <a:schemeClr val="accent1"/>
                    </a:solidFill>
                  </a:tcPr>
                </a:tc>
                <a:tc>
                  <a:txBody>
                    <a:bodyPr/>
                    <a:lstStyle/>
                    <a:p>
                      <a:pPr algn="ctr"/>
                      <a:r>
                        <a:rPr lang="en-US" sz="2000" dirty="0"/>
                        <a:t>Monthly</a:t>
                      </a:r>
                    </a:p>
                    <a:p>
                      <a:pPr algn="ctr"/>
                      <a:r>
                        <a:rPr lang="en-US" sz="2000" dirty="0"/>
                        <a:t>Retirement</a:t>
                      </a:r>
                    </a:p>
                  </a:txBody>
                  <a:tcPr marT="38100" marB="38100" anchor="ctr">
                    <a:solidFill>
                      <a:schemeClr val="accent1"/>
                    </a:solidFill>
                  </a:tcPr>
                </a:tc>
                <a:extLst>
                  <a:ext uri="{0D108BD9-81ED-4DB2-BD59-A6C34878D82A}">
                    <a16:rowId xmlns:a16="http://schemas.microsoft.com/office/drawing/2014/main" val="10000"/>
                  </a:ext>
                </a:extLst>
              </a:tr>
              <a:tr h="983672">
                <a:tc>
                  <a:txBody>
                    <a:bodyPr/>
                    <a:lstStyle/>
                    <a:p>
                      <a:pPr algn="ctr"/>
                      <a:r>
                        <a:rPr lang="en-US" sz="2000" b="1" baseline="0" dirty="0">
                          <a:solidFill>
                            <a:schemeClr val="accent1"/>
                          </a:solidFill>
                        </a:rPr>
                        <a:t>5</a:t>
                      </a:r>
                    </a:p>
                  </a:txBody>
                  <a:tcPr marT="38100" marB="38100">
                    <a:solidFill>
                      <a:schemeClr val="bg2">
                        <a:lumMod val="40000"/>
                        <a:lumOff val="60000"/>
                      </a:schemeClr>
                    </a:solidFill>
                  </a:tcPr>
                </a:tc>
                <a:tc>
                  <a:txBody>
                    <a:bodyPr/>
                    <a:lstStyle/>
                    <a:p>
                      <a:pPr algn="ctr"/>
                      <a:r>
                        <a:rPr lang="en-US" sz="2000" b="1" baseline="0" dirty="0">
                          <a:solidFill>
                            <a:schemeClr val="accent1"/>
                          </a:solidFill>
                        </a:rPr>
                        <a:t>X</a:t>
                      </a:r>
                    </a:p>
                  </a:txBody>
                  <a:tcPr marT="38100" marB="38100">
                    <a:solidFill>
                      <a:schemeClr val="bg2">
                        <a:lumMod val="40000"/>
                        <a:lumOff val="60000"/>
                      </a:schemeClr>
                    </a:solidFill>
                  </a:tcPr>
                </a:tc>
                <a:tc>
                  <a:txBody>
                    <a:bodyPr/>
                    <a:lstStyle/>
                    <a:p>
                      <a:pPr algn="ctr"/>
                      <a:r>
                        <a:rPr lang="en-US" sz="2000" b="1" baseline="0" dirty="0">
                          <a:solidFill>
                            <a:schemeClr val="accent1"/>
                          </a:solidFill>
                        </a:rPr>
                        <a:t>2.00 = 10%</a:t>
                      </a:r>
                    </a:p>
                  </a:txBody>
                  <a:tcPr marT="38100" marB="38100">
                    <a:solidFill>
                      <a:schemeClr val="bg2">
                        <a:lumMod val="40000"/>
                        <a:lumOff val="60000"/>
                      </a:schemeClr>
                    </a:solidFill>
                  </a:tcPr>
                </a:tc>
                <a:tc>
                  <a:txBody>
                    <a:bodyPr/>
                    <a:lstStyle/>
                    <a:p>
                      <a:pPr algn="ctr"/>
                      <a:r>
                        <a:rPr lang="en-US" sz="2000" b="1" baseline="0" dirty="0">
                          <a:solidFill>
                            <a:schemeClr val="accent1"/>
                          </a:solidFill>
                        </a:rPr>
                        <a:t>X</a:t>
                      </a:r>
                    </a:p>
                  </a:txBody>
                  <a:tcPr marT="38100" marB="38100">
                    <a:solidFill>
                      <a:schemeClr val="bg2">
                        <a:lumMod val="40000"/>
                        <a:lumOff val="60000"/>
                      </a:schemeClr>
                    </a:solidFill>
                  </a:tcPr>
                </a:tc>
                <a:tc>
                  <a:txBody>
                    <a:bodyPr/>
                    <a:lstStyle/>
                    <a:p>
                      <a:pPr algn="ctr"/>
                      <a:r>
                        <a:rPr lang="en-US" sz="2000" b="1" baseline="0" dirty="0">
                          <a:solidFill>
                            <a:schemeClr val="accent1"/>
                          </a:solidFill>
                        </a:rPr>
                        <a:t>$5,000.00</a:t>
                      </a:r>
                    </a:p>
                    <a:p>
                      <a:pPr algn="ctr"/>
                      <a:r>
                        <a:rPr lang="en-US" sz="2000" b="1" u="sng" baseline="0" dirty="0">
                          <a:solidFill>
                            <a:schemeClr val="accent1"/>
                          </a:solidFill>
                        </a:rPr>
                        <a:t>-    133.33</a:t>
                      </a:r>
                    </a:p>
                    <a:p>
                      <a:pPr algn="ctr"/>
                      <a:r>
                        <a:rPr lang="en-US" sz="2000" b="1" u="none" baseline="0" dirty="0">
                          <a:solidFill>
                            <a:schemeClr val="accent1"/>
                          </a:solidFill>
                        </a:rPr>
                        <a:t>$4,866.67</a:t>
                      </a:r>
                      <a:endParaRPr lang="en-US" sz="2000" b="1" baseline="0" dirty="0">
                        <a:solidFill>
                          <a:schemeClr val="accent1"/>
                        </a:solidFill>
                      </a:endParaRPr>
                    </a:p>
                  </a:txBody>
                  <a:tcPr marT="38100" marB="38100">
                    <a:solidFill>
                      <a:schemeClr val="bg2">
                        <a:lumMod val="40000"/>
                        <a:lumOff val="60000"/>
                      </a:schemeClr>
                    </a:solidFill>
                  </a:tcPr>
                </a:tc>
                <a:tc>
                  <a:txBody>
                    <a:bodyPr/>
                    <a:lstStyle/>
                    <a:p>
                      <a:pPr algn="ctr"/>
                      <a:r>
                        <a:rPr lang="en-US" sz="2000" b="1" baseline="0" dirty="0">
                          <a:solidFill>
                            <a:schemeClr val="accent1"/>
                          </a:solidFill>
                        </a:rPr>
                        <a:t>=</a:t>
                      </a:r>
                    </a:p>
                  </a:txBody>
                  <a:tcPr marT="38100" marB="38100">
                    <a:solidFill>
                      <a:schemeClr val="bg2">
                        <a:lumMod val="40000"/>
                        <a:lumOff val="60000"/>
                      </a:schemeClr>
                    </a:solidFill>
                  </a:tcPr>
                </a:tc>
                <a:tc>
                  <a:txBody>
                    <a:bodyPr/>
                    <a:lstStyle/>
                    <a:p>
                      <a:pPr algn="ctr"/>
                      <a:r>
                        <a:rPr lang="en-US" sz="2000" b="1" baseline="0" dirty="0">
                          <a:solidFill>
                            <a:schemeClr val="accent1"/>
                          </a:solidFill>
                        </a:rPr>
                        <a:t>$486.66</a:t>
                      </a:r>
                    </a:p>
                  </a:txBody>
                  <a:tcPr marT="38100" marB="38100">
                    <a:solidFill>
                      <a:schemeClr val="bg2">
                        <a:lumMod val="40000"/>
                        <a:lumOff val="60000"/>
                      </a:schemeClr>
                    </a:solidFill>
                  </a:tcPr>
                </a:tc>
                <a:extLst>
                  <a:ext uri="{0D108BD9-81ED-4DB2-BD59-A6C34878D82A}">
                    <a16:rowId xmlns:a16="http://schemas.microsoft.com/office/drawing/2014/main" val="10001"/>
                  </a:ext>
                </a:extLst>
              </a:tr>
              <a:tr h="485709">
                <a:tc>
                  <a:txBody>
                    <a:bodyPr/>
                    <a:lstStyle/>
                    <a:p>
                      <a:pPr algn="ctr"/>
                      <a:endParaRPr lang="en-US" sz="1500" b="1" baseline="0" dirty="0">
                        <a:solidFill>
                          <a:schemeClr val="accent1"/>
                        </a:solidFill>
                      </a:endParaRPr>
                    </a:p>
                  </a:txBody>
                  <a:tcPr marT="38100" marB="38100">
                    <a:solidFill>
                      <a:schemeClr val="bg2">
                        <a:lumMod val="40000"/>
                        <a:lumOff val="60000"/>
                      </a:schemeClr>
                    </a:solidFill>
                  </a:tcPr>
                </a:tc>
                <a:tc>
                  <a:txBody>
                    <a:bodyPr/>
                    <a:lstStyle/>
                    <a:p>
                      <a:pPr algn="ctr"/>
                      <a:endParaRPr lang="en-US" sz="1500" b="1" baseline="0" dirty="0">
                        <a:solidFill>
                          <a:schemeClr val="accent1"/>
                        </a:solidFill>
                      </a:endParaRPr>
                    </a:p>
                  </a:txBody>
                  <a:tcPr marT="38100" marB="38100">
                    <a:solidFill>
                      <a:schemeClr val="bg2">
                        <a:lumMod val="40000"/>
                        <a:lumOff val="60000"/>
                      </a:schemeClr>
                    </a:solidFill>
                  </a:tcPr>
                </a:tc>
                <a:tc>
                  <a:txBody>
                    <a:bodyPr/>
                    <a:lstStyle/>
                    <a:p>
                      <a:pPr algn="ctr"/>
                      <a:endParaRPr lang="en-US" sz="1500" b="1" baseline="0" dirty="0">
                        <a:solidFill>
                          <a:schemeClr val="accent1"/>
                        </a:solidFill>
                      </a:endParaRPr>
                    </a:p>
                  </a:txBody>
                  <a:tcPr marT="38100" marB="38100">
                    <a:solidFill>
                      <a:schemeClr val="bg2">
                        <a:lumMod val="40000"/>
                        <a:lumOff val="60000"/>
                      </a:schemeClr>
                    </a:solidFill>
                  </a:tcPr>
                </a:tc>
                <a:tc>
                  <a:txBody>
                    <a:bodyPr/>
                    <a:lstStyle/>
                    <a:p>
                      <a:pPr algn="ctr"/>
                      <a:endParaRPr lang="en-US" sz="1500" b="1" baseline="0" dirty="0">
                        <a:solidFill>
                          <a:schemeClr val="accent1"/>
                        </a:solidFill>
                      </a:endParaRPr>
                    </a:p>
                  </a:txBody>
                  <a:tcPr marT="38100" marB="38100">
                    <a:solidFill>
                      <a:schemeClr val="bg2">
                        <a:lumMod val="40000"/>
                        <a:lumOff val="60000"/>
                      </a:schemeClr>
                    </a:solidFill>
                  </a:tcPr>
                </a:tc>
                <a:tc>
                  <a:txBody>
                    <a:bodyPr/>
                    <a:lstStyle/>
                    <a:p>
                      <a:pPr algn="ctr"/>
                      <a:endParaRPr lang="en-US" sz="1500" b="1" baseline="0" dirty="0">
                        <a:solidFill>
                          <a:schemeClr val="accent1"/>
                        </a:solidFill>
                      </a:endParaRPr>
                    </a:p>
                  </a:txBody>
                  <a:tcPr marT="38100" marB="38100">
                    <a:solidFill>
                      <a:schemeClr val="bg2">
                        <a:lumMod val="40000"/>
                        <a:lumOff val="60000"/>
                      </a:schemeClr>
                    </a:solidFill>
                  </a:tcPr>
                </a:tc>
                <a:tc>
                  <a:txBody>
                    <a:bodyPr/>
                    <a:lstStyle/>
                    <a:p>
                      <a:pPr algn="ctr"/>
                      <a:r>
                        <a:rPr lang="en-US" sz="2000" b="1" baseline="0" dirty="0">
                          <a:solidFill>
                            <a:schemeClr val="accent1"/>
                          </a:solidFill>
                        </a:rPr>
                        <a:t>+</a:t>
                      </a:r>
                    </a:p>
                  </a:txBody>
                  <a:tcPr marT="38100" marB="38100">
                    <a:solidFill>
                      <a:schemeClr val="bg2">
                        <a:lumMod val="40000"/>
                        <a:lumOff val="60000"/>
                      </a:schemeClr>
                    </a:solidFill>
                  </a:tcPr>
                </a:tc>
                <a:tc>
                  <a:txBody>
                    <a:bodyPr/>
                    <a:lstStyle/>
                    <a:p>
                      <a:pPr algn="ctr"/>
                      <a:endParaRPr lang="en-US" sz="1500" b="1" baseline="0" dirty="0">
                        <a:solidFill>
                          <a:schemeClr val="accent1"/>
                        </a:solidFill>
                      </a:endParaRPr>
                    </a:p>
                  </a:txBody>
                  <a:tcPr marT="38100" marB="38100">
                    <a:solidFill>
                      <a:schemeClr val="bg2">
                        <a:lumMod val="40000"/>
                        <a:lumOff val="60000"/>
                      </a:schemeClr>
                    </a:solidFill>
                  </a:tcPr>
                </a:tc>
                <a:extLst>
                  <a:ext uri="{0D108BD9-81ED-4DB2-BD59-A6C34878D82A}">
                    <a16:rowId xmlns:a16="http://schemas.microsoft.com/office/drawing/2014/main" val="10002"/>
                  </a:ext>
                </a:extLst>
              </a:tr>
              <a:tr h="1175905">
                <a:tc>
                  <a:txBody>
                    <a:bodyPr/>
                    <a:lstStyle/>
                    <a:p>
                      <a:pPr algn="ctr"/>
                      <a:r>
                        <a:rPr lang="en-US" sz="2000" b="1" baseline="0" dirty="0">
                          <a:solidFill>
                            <a:schemeClr val="accent1"/>
                          </a:solidFill>
                        </a:rPr>
                        <a:t>20</a:t>
                      </a:r>
                    </a:p>
                  </a:txBody>
                  <a:tcPr marT="38100" marB="38100">
                    <a:solidFill>
                      <a:schemeClr val="bg2">
                        <a:lumMod val="40000"/>
                        <a:lumOff val="60000"/>
                      </a:schemeClr>
                    </a:solidFill>
                  </a:tcPr>
                </a:tc>
                <a:tc>
                  <a:txBody>
                    <a:bodyPr/>
                    <a:lstStyle/>
                    <a:p>
                      <a:pPr algn="ctr"/>
                      <a:r>
                        <a:rPr lang="en-US" sz="2000" b="1" baseline="0" dirty="0">
                          <a:solidFill>
                            <a:schemeClr val="accent1"/>
                          </a:solidFill>
                        </a:rPr>
                        <a:t>X</a:t>
                      </a:r>
                    </a:p>
                  </a:txBody>
                  <a:tcPr marT="38100" marB="38100">
                    <a:solidFill>
                      <a:schemeClr val="bg2">
                        <a:lumMod val="40000"/>
                        <a:lumOff val="60000"/>
                      </a:schemeClr>
                    </a:solidFill>
                  </a:tcPr>
                </a:tc>
                <a:tc>
                  <a:txBody>
                    <a:bodyPr/>
                    <a:lstStyle/>
                    <a:p>
                      <a:pPr algn="ctr"/>
                      <a:r>
                        <a:rPr lang="en-US" sz="2000" b="1" baseline="0" dirty="0">
                          <a:solidFill>
                            <a:schemeClr val="accent1"/>
                          </a:solidFill>
                        </a:rPr>
                        <a:t>2.00 = 40%</a:t>
                      </a:r>
                    </a:p>
                  </a:txBody>
                  <a:tcPr marT="38100" marB="38100">
                    <a:solidFill>
                      <a:schemeClr val="bg2">
                        <a:lumMod val="40000"/>
                        <a:lumOff val="60000"/>
                      </a:schemeClr>
                    </a:solidFill>
                  </a:tcPr>
                </a:tc>
                <a:tc>
                  <a:txBody>
                    <a:bodyPr/>
                    <a:lstStyle/>
                    <a:p>
                      <a:pPr algn="ctr"/>
                      <a:r>
                        <a:rPr lang="en-US" sz="2000" b="1" baseline="0" dirty="0">
                          <a:solidFill>
                            <a:schemeClr val="accent1"/>
                          </a:solidFill>
                        </a:rPr>
                        <a:t>X</a:t>
                      </a:r>
                    </a:p>
                  </a:txBody>
                  <a:tcPr marT="38100" marB="38100">
                    <a:solidFill>
                      <a:schemeClr val="bg2">
                        <a:lumMod val="40000"/>
                        <a:lumOff val="60000"/>
                      </a:schemeClr>
                    </a:solidFill>
                  </a:tcPr>
                </a:tc>
                <a:tc>
                  <a:txBody>
                    <a:bodyPr/>
                    <a:lstStyle/>
                    <a:p>
                      <a:pPr algn="ctr"/>
                      <a:r>
                        <a:rPr lang="en-US" sz="2000" b="1" baseline="0" dirty="0">
                          <a:solidFill>
                            <a:schemeClr val="accent1"/>
                          </a:solidFill>
                        </a:rPr>
                        <a:t>$5,000.00</a:t>
                      </a:r>
                    </a:p>
                  </a:txBody>
                  <a:tcPr marT="38100" marB="38100">
                    <a:solidFill>
                      <a:schemeClr val="bg2">
                        <a:lumMod val="40000"/>
                        <a:lumOff val="60000"/>
                      </a:schemeClr>
                    </a:solidFill>
                  </a:tcPr>
                </a:tc>
                <a:tc>
                  <a:txBody>
                    <a:bodyPr/>
                    <a:lstStyle/>
                    <a:p>
                      <a:pPr algn="ctr"/>
                      <a:r>
                        <a:rPr lang="en-US" sz="2000" b="1" baseline="0" dirty="0">
                          <a:solidFill>
                            <a:schemeClr val="accent1"/>
                          </a:solidFill>
                        </a:rPr>
                        <a:t>=</a:t>
                      </a:r>
                    </a:p>
                    <a:p>
                      <a:pPr algn="ctr"/>
                      <a:endParaRPr lang="en-US" sz="2000" b="1" baseline="0" dirty="0">
                        <a:solidFill>
                          <a:schemeClr val="accent1"/>
                        </a:solidFill>
                      </a:endParaRPr>
                    </a:p>
                    <a:p>
                      <a:pPr algn="ctr"/>
                      <a:r>
                        <a:rPr lang="en-US" sz="2000" b="1" baseline="0" dirty="0">
                          <a:solidFill>
                            <a:schemeClr val="accent1"/>
                          </a:solidFill>
                        </a:rPr>
                        <a:t>Total</a:t>
                      </a:r>
                    </a:p>
                  </a:txBody>
                  <a:tcPr marT="38100" marB="38100">
                    <a:solidFill>
                      <a:schemeClr val="bg2">
                        <a:lumMod val="40000"/>
                        <a:lumOff val="60000"/>
                      </a:schemeClr>
                    </a:solidFill>
                  </a:tcPr>
                </a:tc>
                <a:tc>
                  <a:txBody>
                    <a:bodyPr/>
                    <a:lstStyle/>
                    <a:p>
                      <a:pPr algn="ctr"/>
                      <a:r>
                        <a:rPr lang="en-US" sz="2000" b="1" u="sng" baseline="0" dirty="0">
                          <a:solidFill>
                            <a:schemeClr val="accent1"/>
                          </a:solidFill>
                        </a:rPr>
                        <a:t>$2,000.00  </a:t>
                      </a:r>
                    </a:p>
                    <a:p>
                      <a:pPr algn="ctr"/>
                      <a:endParaRPr lang="en-US" sz="2000" b="1" baseline="0" dirty="0">
                        <a:solidFill>
                          <a:schemeClr val="accent1"/>
                        </a:solidFill>
                      </a:endParaRPr>
                    </a:p>
                    <a:p>
                      <a:pPr algn="ctr"/>
                      <a:r>
                        <a:rPr lang="en-US" sz="2000" b="1" baseline="0" dirty="0">
                          <a:solidFill>
                            <a:schemeClr val="accent1"/>
                          </a:solidFill>
                        </a:rPr>
                        <a:t>$2,486.66</a:t>
                      </a:r>
                    </a:p>
                  </a:txBody>
                  <a:tcPr marT="38100" marB="38100">
                    <a:solidFill>
                      <a:schemeClr val="bg2">
                        <a:lumMod val="40000"/>
                        <a:lumOff val="60000"/>
                      </a:schemeClr>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04800" y="1676400"/>
            <a:ext cx="85344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4892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04800" y="2514600"/>
            <a:ext cx="5885688" cy="987425"/>
          </a:xfrm>
        </p:spPr>
        <p:txBody>
          <a:bodyPr anchor="ctr"/>
          <a:lstStyle/>
          <a:p>
            <a:pPr eaLnBrk="1" hangingPunct="1"/>
            <a:r>
              <a:rPr lang="en-US" altLang="en-US" sz="3600" dirty="0"/>
              <a:t>Working After Retirement</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498" r="2639" b="3968"/>
          <a:stretch/>
        </p:blipFill>
        <p:spPr bwMode="auto">
          <a:xfrm>
            <a:off x="6190488" y="3276600"/>
            <a:ext cx="2658777" cy="279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387" b="-1748"/>
          <a:stretch/>
        </p:blipFill>
        <p:spPr bwMode="auto">
          <a:xfrm>
            <a:off x="6190488" y="518160"/>
            <a:ext cx="2658777" cy="283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054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Content Placeholder 2"/>
          <p:cNvSpPr txBox="1">
            <a:spLocks/>
          </p:cNvSpPr>
          <p:nvPr/>
        </p:nvSpPr>
        <p:spPr bwMode="auto">
          <a:xfrm>
            <a:off x="412341" y="1676400"/>
            <a:ext cx="8488907" cy="4343400"/>
          </a:xfrm>
          <a:prstGeom prst="rect">
            <a:avLst/>
          </a:prstGeom>
          <a:noFill/>
          <a:ln w="9525">
            <a:noFill/>
            <a:miter lim="800000"/>
            <a:headEnd/>
            <a:tailEnd/>
          </a:ln>
        </p:spPr>
        <p:txBody>
          <a:bodyPr/>
          <a:lstStyle/>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panose="020B0604020202020204" pitchFamily="34" charset="0"/>
              </a:rPr>
              <a:t>Eligibility wait periods</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Bona fide separation in service  (G.C. 21220.5) &amp; (CCR 586.2)</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Greater than 180 day break in service (G.C. 7522.56)</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Arial Narrow" pitchFamily="34" charset="0"/>
              <a:ea typeface="ＭＳ Ｐゴシック"/>
              <a:cs typeface="Arial" charset="0"/>
            </a:endParaRP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panose="020B0604020202020204" pitchFamily="34" charset="0"/>
              </a:rPr>
              <a:t>General requirements</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Retiree compensation</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Limited duration </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Retiree skills</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Extra Help</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Arial Narrow" pitchFamily="34" charset="0"/>
              <a:ea typeface="ＭＳ Ｐゴシック"/>
              <a:cs typeface="Arial" charset="0"/>
            </a:endParaRP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Narrow" pitchFamily="34" charset="0"/>
              <a:ea typeface="ＭＳ Ｐゴシック"/>
              <a:cs typeface="Arial" charset="0"/>
            </a:endParaRPr>
          </a:p>
        </p:txBody>
      </p:sp>
      <p:sp>
        <p:nvSpPr>
          <p:cNvPr id="6" name="TextBox 1"/>
          <p:cNvSpPr txBox="1">
            <a:spLocks noChangeArrowheads="1"/>
          </p:cNvSpPr>
          <p:nvPr/>
        </p:nvSpPr>
        <p:spPr bwMode="auto">
          <a:xfrm>
            <a:off x="412341" y="762000"/>
            <a:ext cx="8440103"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Retired Annuitant </a:t>
            </a:r>
            <a:r>
              <a:rPr kumimoji="0" lang="en-US" sz="32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 </a:t>
            </a:r>
            <a:r>
              <a:rPr kumimoji="0" lang="en-US" sz="20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G.C. 21220-21230 </a:t>
            </a:r>
          </a:p>
        </p:txBody>
      </p:sp>
    </p:spTree>
    <p:extLst>
      <p:ext uri="{BB962C8B-B14F-4D97-AF65-F5344CB8AC3E}">
        <p14:creationId xmlns:p14="http://schemas.microsoft.com/office/powerpoint/2010/main" val="255317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 y="914400"/>
            <a:ext cx="8613775" cy="425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914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Content Placeholder 2"/>
          <p:cNvSpPr txBox="1">
            <a:spLocks/>
          </p:cNvSpPr>
          <p:nvPr/>
        </p:nvSpPr>
        <p:spPr bwMode="auto">
          <a:xfrm>
            <a:off x="412341" y="1676400"/>
            <a:ext cx="8488907" cy="4343400"/>
          </a:xfrm>
          <a:prstGeom prst="rect">
            <a:avLst/>
          </a:prstGeom>
          <a:noFill/>
          <a:ln w="9525">
            <a:noFill/>
            <a:miter lim="800000"/>
            <a:headEnd/>
            <a:tailEnd/>
          </a:ln>
        </p:spPr>
        <p:txBody>
          <a:bodyPr/>
          <a:lstStyle/>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panose="020B0604020202020204" pitchFamily="34" charset="0"/>
              </a:rPr>
              <a:t>Reporting </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Enroll RA within 30 days or $200.00 fee</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Must report payroll &amp; hourly pay rate or $200.00 fee</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No contributions, no service credit earned, no benefits, no vehicles</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Must not exceed 960 hours in a fiscal year, limited duration</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Independent Contractor (CalPERS retiree - PEPRA)</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Circular Letter 200-002-14 (1-14-14)</a:t>
            </a:r>
          </a:p>
          <a:p>
            <a:pPr marL="0" marR="0" lvl="0" indent="0" algn="l" defTabSz="914400" rtl="0" eaLnBrk="0" fontAlgn="base" latinLnBrk="0" hangingPunct="0">
              <a:lnSpc>
                <a:spcPct val="9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Arial Narrow" pitchFamily="34" charset="0"/>
              <a:ea typeface="ＭＳ Ｐゴシック"/>
              <a:cs typeface="Arial" charset="0"/>
            </a:endParaRPr>
          </a:p>
        </p:txBody>
      </p:sp>
      <p:sp>
        <p:nvSpPr>
          <p:cNvPr id="6" name="TextBox 1"/>
          <p:cNvSpPr txBox="1">
            <a:spLocks noChangeArrowheads="1"/>
          </p:cNvSpPr>
          <p:nvPr/>
        </p:nvSpPr>
        <p:spPr bwMode="auto">
          <a:xfrm>
            <a:off x="412341" y="762000"/>
            <a:ext cx="8440103"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Retired Annuitant – </a:t>
            </a:r>
            <a:r>
              <a:rPr kumimoji="0" lang="en-US" sz="20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G.C. 21220-21230 </a:t>
            </a:r>
          </a:p>
        </p:txBody>
      </p:sp>
    </p:spTree>
    <p:extLst>
      <p:ext uri="{BB962C8B-B14F-4D97-AF65-F5344CB8AC3E}">
        <p14:creationId xmlns:p14="http://schemas.microsoft.com/office/powerpoint/2010/main" val="471224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7"/>
          <p:cNvSpPr>
            <a:spLocks noChangeArrowheads="1"/>
          </p:cNvSpPr>
          <p:nvPr/>
        </p:nvSpPr>
        <p:spPr bwMode="auto">
          <a:xfrm>
            <a:off x="557712" y="838200"/>
            <a:ext cx="8509000" cy="590931"/>
          </a:xfrm>
          <a:prstGeom prst="rect">
            <a:avLst/>
          </a:prstGeom>
          <a:noFill/>
          <a:ln>
            <a:noFill/>
          </a:ln>
          <a:effectLst/>
          <a:extLst/>
        </p:spPr>
        <p:txBody>
          <a:bodyPr>
            <a:spAutoFit/>
          </a:bodyPr>
          <a:lstStyle/>
          <a:p>
            <a:pPr marL="0" marR="0" lvl="0" indent="0" algn="l" defTabSz="914400" rtl="0" eaLnBrk="1" fontAlgn="base" latinLnBrk="0" hangingPunct="1">
              <a:lnSpc>
                <a:spcPct val="90000"/>
              </a:lnSpc>
              <a:spcBef>
                <a:spcPct val="20000"/>
              </a:spcBef>
              <a:spcAft>
                <a:spcPct val="0"/>
              </a:spcAft>
              <a:buClr>
                <a:srgbClr val="808080"/>
              </a:buClr>
              <a:buSzTx/>
              <a:buFont typeface="Wingdings" pitchFamily="2" charset="2"/>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Reinstatement from a Service Retirement</a:t>
            </a:r>
          </a:p>
        </p:txBody>
      </p:sp>
      <p:sp>
        <p:nvSpPr>
          <p:cNvPr id="2" name="Rectangle 1"/>
          <p:cNvSpPr/>
          <p:nvPr/>
        </p:nvSpPr>
        <p:spPr>
          <a:xfrm>
            <a:off x="557712" y="1606732"/>
            <a:ext cx="8077200" cy="4413516"/>
          </a:xfrm>
          <a:prstGeom prst="rect">
            <a:avLst/>
          </a:prstGeom>
        </p:spPr>
        <p:txBody>
          <a:bodyPr>
            <a:spAutoFit/>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Employer Responsibility</a:t>
            </a:r>
          </a:p>
          <a:p>
            <a:pPr marL="463550" marR="0" lvl="0" indent="-463550" algn="l" defTabSz="914400" rtl="0" eaLnBrk="1" fontAlgn="base" latinLnBrk="0" hangingPunct="1">
              <a:lnSpc>
                <a:spcPct val="90000"/>
              </a:lnSpc>
              <a:spcBef>
                <a:spcPct val="0"/>
              </a:spcBef>
              <a:spcAft>
                <a:spcPct val="0"/>
              </a:spcAft>
              <a:buClrTx/>
              <a:buSzPct val="95000"/>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pitchFamily="34" charset="0"/>
              </a:rPr>
              <a:t>Provide firm start date</a:t>
            </a:r>
          </a:p>
          <a:p>
            <a:pPr marL="463550" marR="0" lvl="0" indent="-463550" algn="l" defTabSz="914400" rtl="0" eaLnBrk="1" fontAlgn="base" latinLnBrk="0" hangingPunct="1">
              <a:lnSpc>
                <a:spcPct val="90000"/>
              </a:lnSpc>
              <a:spcBef>
                <a:spcPct val="0"/>
              </a:spcBef>
              <a:spcAft>
                <a:spcPct val="0"/>
              </a:spcAft>
              <a:buClrTx/>
              <a:buSzPct val="95000"/>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pitchFamily="34" charset="0"/>
              </a:rPr>
              <a:t>Complete section 2</a:t>
            </a:r>
          </a:p>
          <a:p>
            <a:pPr marL="463550" marR="0" lvl="0" indent="-463550" algn="l" defTabSz="914400" rtl="0" eaLnBrk="1" fontAlgn="base" latinLnBrk="0" hangingPunct="1">
              <a:lnSpc>
                <a:spcPct val="90000"/>
              </a:lnSpc>
              <a:spcBef>
                <a:spcPct val="0"/>
              </a:spcBef>
              <a:spcAft>
                <a:spcPct val="0"/>
              </a:spcAft>
              <a:buClrTx/>
              <a:buSzPct val="95000"/>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pitchFamily="34" charset="0"/>
              </a:rPr>
              <a:t>Create new appointment</a:t>
            </a:r>
          </a:p>
          <a:p>
            <a:pPr marL="463550" marR="0" lvl="0" indent="-46355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pitchFamily="34" charset="0"/>
              </a:rPr>
              <a:t>Report payroll</a:t>
            </a:r>
          </a:p>
          <a:p>
            <a:pPr marL="463550" marR="0" lvl="0" indent="-46355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pitchFamily="34" charset="0"/>
              </a:rPr>
              <a:t>Pay employer contributions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Arial Narrow" pitchFamily="34" charset="0"/>
              <a:ea typeface="ＭＳ Ｐゴシック"/>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ＭＳ Ｐゴシック"/>
                <a:cs typeface="Arial" pitchFamily="34" charset="0"/>
              </a:rPr>
              <a:t>Member Responsibility</a:t>
            </a:r>
          </a:p>
          <a:p>
            <a:pPr marL="463550" marR="0" lvl="0" indent="-46355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pitchFamily="34" charset="0"/>
              </a:rPr>
              <a:t>Complete section 1 and 3 on reinstatement application</a:t>
            </a:r>
          </a:p>
          <a:p>
            <a:pPr marL="463550" marR="0" lvl="0" indent="-46355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pitchFamily="34" charset="0"/>
              </a:rPr>
              <a:t>Send application to CalPERS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2600" b="0" i="0" u="none" strike="noStrike" kern="1200" cap="none" spc="0" normalizeH="0" baseline="0" noProof="0" dirty="0">
              <a:ln>
                <a:noFill/>
              </a:ln>
              <a:solidFill>
                <a:prstClr val="black">
                  <a:lumMod val="65000"/>
                  <a:lumOff val="35000"/>
                </a:prstClr>
              </a:solidFill>
              <a:effectLst/>
              <a:uLnTx/>
              <a:uFillTx/>
              <a:latin typeface="Arial Narrow" pitchFamily="34" charset="0"/>
              <a:ea typeface="ＭＳ Ｐゴシック"/>
              <a:cs typeface="Arial" pitchFamily="34" charset="0"/>
            </a:endParaRPr>
          </a:p>
          <a:p>
            <a:pPr marL="0" marR="0" lvl="1" indent="0" algn="l" defTabSz="9144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Narrow" pitchFamily="34" charset="0"/>
                <a:ea typeface="ＭＳ Ｐゴシック"/>
                <a:cs typeface="Arial" charset="0"/>
              </a:rPr>
              <a:t>	</a:t>
            </a:r>
          </a:p>
        </p:txBody>
      </p:sp>
    </p:spTree>
    <p:extLst>
      <p:ext uri="{BB962C8B-B14F-4D97-AF65-F5344CB8AC3E}">
        <p14:creationId xmlns:p14="http://schemas.microsoft.com/office/powerpoint/2010/main" val="3340460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57400"/>
            <a:ext cx="6004560" cy="1752600"/>
          </a:xfrm>
        </p:spPr>
        <p:txBody>
          <a:bodyPr anchor="ctr"/>
          <a:lstStyle/>
          <a:p>
            <a:r>
              <a:rPr lang="en-US" sz="3600" dirty="0"/>
              <a:t>Resources</a:t>
            </a:r>
          </a:p>
        </p:txBody>
      </p:sp>
      <p:pic>
        <p:nvPicPr>
          <p:cNvPr id="4" name="Picture 2"/>
          <p:cNvPicPr>
            <a:picLocks noChangeAspect="1" noChangeArrowheads="1"/>
          </p:cNvPicPr>
          <p:nvPr/>
        </p:nvPicPr>
        <p:blipFill rotWithShape="1">
          <a:blip r:embed="rId3"/>
          <a:srcRect l="2054" t="1031"/>
          <a:stretch/>
        </p:blipFill>
        <p:spPr bwMode="auto">
          <a:xfrm>
            <a:off x="6316980" y="518160"/>
            <a:ext cx="2543094" cy="5556502"/>
          </a:xfrm>
          <a:prstGeom prst="rect">
            <a:avLst/>
          </a:prstGeom>
          <a:noFill/>
          <a:ln w="9525">
            <a:noFill/>
            <a:miter lim="800000"/>
            <a:headEnd/>
            <a:tailEnd/>
          </a:ln>
        </p:spPr>
      </p:pic>
    </p:spTree>
    <p:extLst>
      <p:ext uri="{BB962C8B-B14F-4D97-AF65-F5344CB8AC3E}">
        <p14:creationId xmlns:p14="http://schemas.microsoft.com/office/powerpoint/2010/main" val="3843474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nvPr>
        </p:nvGraphicFramePr>
        <p:xfrm>
          <a:off x="4648200" y="1828800"/>
          <a:ext cx="4000500" cy="219456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tblGrid>
              <a:tr h="685800">
                <a:tc>
                  <a:txBody>
                    <a:bodyPr/>
                    <a:lstStyle/>
                    <a:p>
                      <a:pPr algn="ctr"/>
                      <a:r>
                        <a:rPr lang="en-US" sz="2400" dirty="0">
                          <a:latin typeface="Arial Narrow" panose="020B0606020202030204" pitchFamily="34" charset="0"/>
                        </a:rPr>
                        <a:t>Call CalPERS </a:t>
                      </a:r>
                    </a:p>
                    <a:p>
                      <a:pPr algn="ctr"/>
                      <a:r>
                        <a:rPr lang="en-US" sz="2400" dirty="0">
                          <a:latin typeface="Arial Narrow" panose="020B0606020202030204" pitchFamily="34" charset="0"/>
                        </a:rPr>
                        <a:t>Immediately</a:t>
                      </a:r>
                    </a:p>
                  </a:txBody>
                  <a:tcPr anchor="ctr"/>
                </a:tc>
                <a:extLst>
                  <a:ext uri="{0D108BD9-81ED-4DB2-BD59-A6C34878D82A}">
                    <a16:rowId xmlns:a16="http://schemas.microsoft.com/office/drawing/2014/main" val="10000"/>
                  </a:ext>
                </a:extLst>
              </a:tr>
              <a:tr h="685800">
                <a:tc>
                  <a:txBody>
                    <a:bodyPr/>
                    <a:lstStyle/>
                    <a:p>
                      <a:pPr algn="ctr"/>
                      <a:r>
                        <a:rPr lang="en-US" sz="2400" dirty="0">
                          <a:solidFill>
                            <a:schemeClr val="tx1">
                              <a:lumMod val="85000"/>
                              <a:lumOff val="15000"/>
                            </a:schemeClr>
                          </a:solidFill>
                          <a:latin typeface="Arial Narrow" panose="020B0606020202030204" pitchFamily="34" charset="0"/>
                        </a:rPr>
                        <a:t>Report imminent</a:t>
                      </a:r>
                      <a:r>
                        <a:rPr lang="en-US" sz="2400" baseline="0" dirty="0">
                          <a:solidFill>
                            <a:schemeClr val="tx1">
                              <a:lumMod val="85000"/>
                              <a:lumOff val="15000"/>
                            </a:schemeClr>
                          </a:solidFill>
                          <a:latin typeface="Arial Narrow" panose="020B0606020202030204" pitchFamily="34" charset="0"/>
                        </a:rPr>
                        <a:t> death</a:t>
                      </a:r>
                      <a:endParaRPr lang="en-US" sz="2400" dirty="0">
                        <a:solidFill>
                          <a:schemeClr val="tx1">
                            <a:lumMod val="85000"/>
                            <a:lumOff val="15000"/>
                          </a:schemeClr>
                        </a:solidFill>
                        <a:latin typeface="Arial Narrow" panose="020B0606020202030204" pitchFamily="34" charset="0"/>
                      </a:endParaRPr>
                    </a:p>
                  </a:txBody>
                  <a:tcPr anchor="ctr"/>
                </a:tc>
                <a:extLst>
                  <a:ext uri="{0D108BD9-81ED-4DB2-BD59-A6C34878D82A}">
                    <a16:rowId xmlns:a16="http://schemas.microsoft.com/office/drawing/2014/main" val="10001"/>
                  </a:ext>
                </a:extLst>
              </a:tr>
              <a:tr h="685800">
                <a:tc>
                  <a:txBody>
                    <a:bodyPr/>
                    <a:lstStyle/>
                    <a:p>
                      <a:pPr algn="ctr"/>
                      <a:r>
                        <a:rPr lang="en-US" sz="2400" dirty="0">
                          <a:solidFill>
                            <a:schemeClr val="tx1">
                              <a:lumMod val="85000"/>
                              <a:lumOff val="15000"/>
                            </a:schemeClr>
                          </a:solidFill>
                          <a:latin typeface="Arial Narrow" panose="020B0606020202030204" pitchFamily="34" charset="0"/>
                        </a:rPr>
                        <a:t>Death of active member</a:t>
                      </a:r>
                    </a:p>
                  </a:txBody>
                  <a:tcPr anchor="ct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nvPr>
        </p:nvGraphicFramePr>
        <p:xfrm>
          <a:off x="457200" y="1828800"/>
          <a:ext cx="4000500" cy="220980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tblGrid>
              <a:tr h="736600">
                <a:tc>
                  <a:txBody>
                    <a:bodyPr/>
                    <a:lstStyle/>
                    <a:p>
                      <a:pPr algn="ctr"/>
                      <a:r>
                        <a:rPr lang="en-US" sz="2400" dirty="0">
                          <a:latin typeface="Arial Narrow" panose="020B0606020202030204" pitchFamily="34" charset="0"/>
                        </a:rPr>
                        <a:t>Forms</a:t>
                      </a:r>
                    </a:p>
                  </a:txBody>
                  <a:tcPr anchor="ctr"/>
                </a:tc>
                <a:extLst>
                  <a:ext uri="{0D108BD9-81ED-4DB2-BD59-A6C34878D82A}">
                    <a16:rowId xmlns:a16="http://schemas.microsoft.com/office/drawing/2014/main" val="10000"/>
                  </a:ext>
                </a:extLst>
              </a:tr>
              <a:tr h="736600">
                <a:tc>
                  <a:txBody>
                    <a:bodyPr/>
                    <a:lstStyle/>
                    <a:p>
                      <a:pPr algn="ctr"/>
                      <a:r>
                        <a:rPr lang="en-US" sz="2400" dirty="0">
                          <a:solidFill>
                            <a:schemeClr val="tx1">
                              <a:lumMod val="85000"/>
                              <a:lumOff val="15000"/>
                            </a:schemeClr>
                          </a:solidFill>
                          <a:latin typeface="Arial Narrow" panose="020B0606020202030204" pitchFamily="34" charset="0"/>
                        </a:rPr>
                        <a:t>Pre</a:t>
                      </a:r>
                      <a:r>
                        <a:rPr lang="en-US" sz="2400" baseline="0" dirty="0">
                          <a:solidFill>
                            <a:schemeClr val="tx1">
                              <a:lumMod val="85000"/>
                              <a:lumOff val="15000"/>
                            </a:schemeClr>
                          </a:solidFill>
                          <a:latin typeface="Arial Narrow" panose="020B0606020202030204" pitchFamily="34" charset="0"/>
                        </a:rPr>
                        <a:t>-retirement Beneficiary </a:t>
                      </a:r>
                      <a:endParaRPr lang="en-US" sz="2400" dirty="0">
                        <a:solidFill>
                          <a:schemeClr val="tx1">
                            <a:lumMod val="85000"/>
                            <a:lumOff val="15000"/>
                          </a:schemeClr>
                        </a:solidFill>
                        <a:latin typeface="Arial Narrow" panose="020B0606020202030204" pitchFamily="34" charset="0"/>
                      </a:endParaRPr>
                    </a:p>
                  </a:txBody>
                  <a:tcPr anchor="ctr"/>
                </a:tc>
                <a:extLst>
                  <a:ext uri="{0D108BD9-81ED-4DB2-BD59-A6C34878D82A}">
                    <a16:rowId xmlns:a16="http://schemas.microsoft.com/office/drawing/2014/main" val="10001"/>
                  </a:ext>
                </a:extLst>
              </a:tr>
              <a:tr h="736600">
                <a:tc>
                  <a:txBody>
                    <a:bodyPr/>
                    <a:lstStyle/>
                    <a:p>
                      <a:pPr algn="ctr"/>
                      <a:r>
                        <a:rPr lang="en-US" sz="2400" dirty="0">
                          <a:solidFill>
                            <a:schemeClr val="tx1">
                              <a:lumMod val="85000"/>
                              <a:lumOff val="15000"/>
                            </a:schemeClr>
                          </a:solidFill>
                          <a:latin typeface="Arial Narrow" panose="020B0606020202030204" pitchFamily="34" charset="0"/>
                        </a:rPr>
                        <a:t>Special</a:t>
                      </a:r>
                      <a:r>
                        <a:rPr lang="en-US" sz="2400" baseline="0" dirty="0">
                          <a:solidFill>
                            <a:schemeClr val="tx1">
                              <a:lumMod val="85000"/>
                              <a:lumOff val="15000"/>
                            </a:schemeClr>
                          </a:solidFill>
                          <a:latin typeface="Arial Narrow" panose="020B0606020202030204" pitchFamily="34" charset="0"/>
                        </a:rPr>
                        <a:t> Power of Attorney</a:t>
                      </a:r>
                      <a:endParaRPr lang="en-US" sz="2400" dirty="0">
                        <a:solidFill>
                          <a:schemeClr val="tx1">
                            <a:lumMod val="85000"/>
                            <a:lumOff val="15000"/>
                          </a:schemeClr>
                        </a:solidFill>
                        <a:latin typeface="Arial Narrow" panose="020B0606020202030204" pitchFamily="34" charset="0"/>
                      </a:endParaRPr>
                    </a:p>
                  </a:txBody>
                  <a:tcPr anchor="ctr"/>
                </a:tc>
                <a:extLst>
                  <a:ext uri="{0D108BD9-81ED-4DB2-BD59-A6C34878D82A}">
                    <a16:rowId xmlns:a16="http://schemas.microsoft.com/office/drawing/2014/main" val="10002"/>
                  </a:ext>
                </a:extLst>
              </a:tr>
            </a:tbl>
          </a:graphicData>
        </a:graphic>
      </p:graphicFrame>
      <p:sp>
        <p:nvSpPr>
          <p:cNvPr id="6" name="Rectangle 5"/>
          <p:cNvSpPr/>
          <p:nvPr/>
        </p:nvSpPr>
        <p:spPr>
          <a:xfrm>
            <a:off x="457200" y="762000"/>
            <a:ext cx="822960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65A1"/>
                </a:solidFill>
                <a:effectLst/>
                <a:uLnTx/>
                <a:uFillTx/>
                <a:latin typeface="Arial Narrow" panose="020B0606020202030204" pitchFamily="34" charset="0"/>
                <a:ea typeface="ＭＳ Ｐゴシック"/>
                <a:cs typeface="Arial" panose="020B0604020202020204" pitchFamily="34" charset="0"/>
              </a:rPr>
              <a:t>Additional Employee Support</a:t>
            </a:r>
          </a:p>
        </p:txBody>
      </p:sp>
    </p:spTree>
    <p:extLst>
      <p:ext uri="{BB962C8B-B14F-4D97-AF65-F5344CB8AC3E}">
        <p14:creationId xmlns:p14="http://schemas.microsoft.com/office/powerpoint/2010/main" val="3721758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15962"/>
          </a:xfrm>
        </p:spPr>
        <p:txBody>
          <a:bodyPr>
            <a:noAutofit/>
          </a:bodyPr>
          <a:lstStyle/>
          <a:p>
            <a:r>
              <a:rPr lang="en-US" dirty="0">
                <a:solidFill>
                  <a:srgbClr val="0065A1"/>
                </a:solidFill>
              </a:rPr>
              <a:t>Employer and Member Education</a:t>
            </a:r>
            <a:endParaRPr lang="en-US" dirty="0"/>
          </a:p>
        </p:txBody>
      </p:sp>
      <p:sp>
        <p:nvSpPr>
          <p:cNvPr id="3" name="Text Placeholder 2"/>
          <p:cNvSpPr>
            <a:spLocks noGrp="1"/>
          </p:cNvSpPr>
          <p:nvPr>
            <p:ph type="body" sz="half" idx="1"/>
          </p:nvPr>
        </p:nvSpPr>
        <p:spPr>
          <a:xfrm>
            <a:off x="457200" y="1752600"/>
            <a:ext cx="4038600" cy="4525963"/>
          </a:xfrm>
        </p:spPr>
        <p:txBody>
          <a:bodyPr/>
          <a:lstStyle/>
          <a:p>
            <a:pPr marL="0" indent="0">
              <a:lnSpc>
                <a:spcPct val="90000"/>
              </a:lnSpc>
              <a:buNone/>
              <a:defRPr/>
            </a:pPr>
            <a:r>
              <a:rPr lang="en-US" dirty="0"/>
              <a:t>Employer Education </a:t>
            </a:r>
          </a:p>
          <a:p>
            <a:pPr>
              <a:lnSpc>
                <a:spcPct val="90000"/>
              </a:lnSpc>
              <a:defRPr/>
            </a:pPr>
            <a:r>
              <a:rPr lang="en-US" sz="2600" dirty="0">
                <a:ea typeface="ＭＳ Ｐゴシック"/>
                <a:cs typeface="Arial" pitchFamily="34" charset="0"/>
              </a:rPr>
              <a:t>Business Rules Training</a:t>
            </a:r>
          </a:p>
          <a:p>
            <a:pPr>
              <a:lnSpc>
                <a:spcPct val="90000"/>
              </a:lnSpc>
              <a:defRPr/>
            </a:pPr>
            <a:r>
              <a:rPr lang="en-US" sz="2600" dirty="0">
                <a:ea typeface="ＭＳ Ｐゴシック"/>
                <a:cs typeface="Arial" pitchFamily="34" charset="0"/>
              </a:rPr>
              <a:t>System Training </a:t>
            </a:r>
          </a:p>
          <a:p>
            <a:pPr>
              <a:lnSpc>
                <a:spcPct val="90000"/>
              </a:lnSpc>
              <a:defRPr/>
            </a:pPr>
            <a:r>
              <a:rPr lang="en-US" sz="2600" dirty="0">
                <a:ea typeface="ＭＳ Ｐゴシック"/>
                <a:cs typeface="Arial" pitchFamily="34" charset="0"/>
              </a:rPr>
              <a:t>Disability Training</a:t>
            </a:r>
          </a:p>
          <a:p>
            <a:pPr>
              <a:lnSpc>
                <a:spcPct val="90000"/>
              </a:lnSpc>
              <a:defRPr/>
            </a:pPr>
            <a:r>
              <a:rPr lang="en-US" sz="2600" dirty="0">
                <a:ea typeface="ＭＳ Ｐゴシック"/>
                <a:cs typeface="Arial" pitchFamily="34" charset="0"/>
              </a:rPr>
              <a:t>Educational Forum  </a:t>
            </a:r>
          </a:p>
          <a:p>
            <a:pPr lvl="2">
              <a:lnSpc>
                <a:spcPct val="90000"/>
              </a:lnSpc>
              <a:defRPr/>
            </a:pPr>
            <a:r>
              <a:rPr lang="en-US" sz="2200" dirty="0"/>
              <a:t>Oakland</a:t>
            </a:r>
          </a:p>
          <a:p>
            <a:pPr lvl="2">
              <a:lnSpc>
                <a:spcPct val="90000"/>
              </a:lnSpc>
              <a:defRPr/>
            </a:pPr>
            <a:r>
              <a:rPr lang="en-US" sz="2200" dirty="0"/>
              <a:t>October 2019 </a:t>
            </a:r>
          </a:p>
          <a:p>
            <a:pPr marL="914400" lvl="2" indent="0">
              <a:lnSpc>
                <a:spcPct val="90000"/>
              </a:lnSpc>
              <a:buNone/>
              <a:defRPr/>
            </a:pPr>
            <a:endParaRPr lang="en-US" sz="2200" dirty="0">
              <a:solidFill>
                <a:schemeClr val="tx1">
                  <a:lumMod val="75000"/>
                  <a:lumOff val="25000"/>
                </a:schemeClr>
              </a:solidFill>
            </a:endParaRPr>
          </a:p>
          <a:p>
            <a:pPr marL="914400" lvl="2" indent="0">
              <a:lnSpc>
                <a:spcPct val="90000"/>
              </a:lnSpc>
              <a:buNone/>
              <a:defRPr/>
            </a:pPr>
            <a:endParaRPr lang="en-US" sz="2200" dirty="0">
              <a:solidFill>
                <a:schemeClr val="tx1">
                  <a:lumMod val="75000"/>
                  <a:lumOff val="25000"/>
                </a:schemeClr>
              </a:solidFill>
            </a:endParaRPr>
          </a:p>
          <a:p>
            <a:endParaRPr lang="en-US" dirty="0"/>
          </a:p>
        </p:txBody>
      </p:sp>
      <p:sp>
        <p:nvSpPr>
          <p:cNvPr id="4" name="Content Placeholder 3"/>
          <p:cNvSpPr>
            <a:spLocks noGrp="1"/>
          </p:cNvSpPr>
          <p:nvPr>
            <p:ph sz="half" idx="2"/>
          </p:nvPr>
        </p:nvSpPr>
        <p:spPr>
          <a:xfrm>
            <a:off x="4648200" y="1752600"/>
            <a:ext cx="4038600" cy="4525963"/>
          </a:xfrm>
        </p:spPr>
        <p:txBody>
          <a:bodyPr/>
          <a:lstStyle/>
          <a:p>
            <a:pPr marL="0" indent="0">
              <a:lnSpc>
                <a:spcPct val="90000"/>
              </a:lnSpc>
              <a:buNone/>
              <a:defRPr/>
            </a:pPr>
            <a:r>
              <a:rPr lang="en-US" dirty="0"/>
              <a:t>Member Education</a:t>
            </a:r>
          </a:p>
          <a:p>
            <a:pPr>
              <a:lnSpc>
                <a:spcPct val="90000"/>
              </a:lnSpc>
              <a:defRPr/>
            </a:pPr>
            <a:r>
              <a:rPr lang="en-US" sz="2600" dirty="0">
                <a:ea typeface="ＭＳ Ｐゴシック"/>
                <a:cs typeface="Arial" pitchFamily="34" charset="0"/>
              </a:rPr>
              <a:t>CalPERS Benefits Education Events (CBEEs)</a:t>
            </a:r>
          </a:p>
          <a:p>
            <a:pPr>
              <a:lnSpc>
                <a:spcPct val="90000"/>
              </a:lnSpc>
              <a:defRPr/>
            </a:pPr>
            <a:r>
              <a:rPr lang="en-US" sz="2600" dirty="0">
                <a:ea typeface="ＭＳ Ｐゴシック"/>
                <a:cs typeface="Arial" pitchFamily="34" charset="0"/>
              </a:rPr>
              <a:t>Webinars</a:t>
            </a:r>
          </a:p>
          <a:p>
            <a:pPr>
              <a:lnSpc>
                <a:spcPct val="90000"/>
              </a:lnSpc>
              <a:defRPr/>
            </a:pPr>
            <a:r>
              <a:rPr lang="en-US" sz="2600" dirty="0">
                <a:ea typeface="ＭＳ Ｐゴシック"/>
                <a:cs typeface="Arial" pitchFamily="34" charset="0"/>
              </a:rPr>
              <a:t>Member Self-Service</a:t>
            </a:r>
          </a:p>
          <a:p>
            <a:pPr>
              <a:lnSpc>
                <a:spcPct val="90000"/>
              </a:lnSpc>
              <a:defRPr/>
            </a:pPr>
            <a:r>
              <a:rPr lang="en-US" sz="2600" dirty="0">
                <a:ea typeface="ＭＳ Ｐゴシック"/>
                <a:cs typeface="Arial" pitchFamily="34" charset="0"/>
              </a:rPr>
              <a:t>Regional Office</a:t>
            </a:r>
          </a:p>
          <a:p>
            <a:pPr lvl="1">
              <a:lnSpc>
                <a:spcPct val="90000"/>
              </a:lnSpc>
              <a:defRPr/>
            </a:pPr>
            <a:r>
              <a:rPr lang="en-US" sz="2200" dirty="0">
                <a:solidFill>
                  <a:schemeClr val="tx1">
                    <a:lumMod val="75000"/>
                    <a:lumOff val="25000"/>
                  </a:schemeClr>
                </a:solidFill>
              </a:rPr>
              <a:t>Retirement classes</a:t>
            </a:r>
          </a:p>
          <a:p>
            <a:pPr lvl="1">
              <a:lnSpc>
                <a:spcPct val="90000"/>
              </a:lnSpc>
              <a:defRPr/>
            </a:pPr>
            <a:r>
              <a:rPr lang="en-US" sz="2200" dirty="0">
                <a:solidFill>
                  <a:schemeClr val="tx1">
                    <a:lumMod val="75000"/>
                    <a:lumOff val="25000"/>
                  </a:schemeClr>
                </a:solidFill>
              </a:rPr>
              <a:t>New member classes</a:t>
            </a:r>
            <a:endParaRPr lang="en-US" dirty="0">
              <a:solidFill>
                <a:schemeClr val="tx1">
                  <a:lumMod val="75000"/>
                  <a:lumOff val="25000"/>
                </a:schemeClr>
              </a:solidFill>
            </a:endParaRPr>
          </a:p>
          <a:p>
            <a:pPr>
              <a:lnSpc>
                <a:spcPct val="90000"/>
              </a:lnSpc>
              <a:defRPr/>
            </a:pPr>
            <a:r>
              <a:rPr lang="en-US" sz="2600" dirty="0">
                <a:ea typeface="ＭＳ Ｐゴシック"/>
                <a:cs typeface="Arial" pitchFamily="34" charset="0"/>
              </a:rPr>
              <a:t>Computer Based Training</a:t>
            </a:r>
          </a:p>
          <a:p>
            <a:pPr lvl="1">
              <a:lnSpc>
                <a:spcPct val="90000"/>
              </a:lnSpc>
              <a:buFont typeface="Arial" pitchFamily="34" charset="0"/>
              <a:buChar char="•"/>
              <a:defRPr/>
            </a:pPr>
            <a:endParaRPr lang="en-US" sz="24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1841505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489857" y="1874838"/>
            <a:ext cx="8305800" cy="2209800"/>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pitchFamily="34" charset="0"/>
              </a:defRPr>
            </a:lvl5pPr>
            <a:lvl6pPr marL="2286000" algn="l" defTabSz="914400" rtl="0" eaLnBrk="1" latinLnBrk="0" hangingPunct="1">
              <a:defRPr sz="2000" kern="1200">
                <a:solidFill>
                  <a:schemeClr val="tx1"/>
                </a:solidFill>
                <a:latin typeface="Times New Roman" pitchFamily="18" charset="0"/>
                <a:ea typeface="+mn-ea"/>
                <a:cs typeface="Arial" pitchFamily="34" charset="0"/>
              </a:defRPr>
            </a:lvl6pPr>
            <a:lvl7pPr marL="2743200" algn="l" defTabSz="914400" rtl="0" eaLnBrk="1" latinLnBrk="0" hangingPunct="1">
              <a:defRPr sz="2000" kern="1200">
                <a:solidFill>
                  <a:schemeClr val="tx1"/>
                </a:solidFill>
                <a:latin typeface="Times New Roman" pitchFamily="18" charset="0"/>
                <a:ea typeface="+mn-ea"/>
                <a:cs typeface="Arial" pitchFamily="34" charset="0"/>
              </a:defRPr>
            </a:lvl7pPr>
            <a:lvl8pPr marL="3200400" algn="l" defTabSz="914400" rtl="0" eaLnBrk="1" latinLnBrk="0" hangingPunct="1">
              <a:defRPr sz="2000" kern="1200">
                <a:solidFill>
                  <a:schemeClr val="tx1"/>
                </a:solidFill>
                <a:latin typeface="Times New Roman" pitchFamily="18" charset="0"/>
                <a:ea typeface="+mn-ea"/>
                <a:cs typeface="Arial" pitchFamily="34" charset="0"/>
              </a:defRPr>
            </a:lvl8pPr>
            <a:lvl9pPr marL="3657600" algn="l" defTabSz="914400" rtl="0" eaLnBrk="1" latinLnBrk="0" hangingPunct="1">
              <a:defRPr sz="2000" kern="1200">
                <a:solidFill>
                  <a:schemeClr val="tx1"/>
                </a:solidFill>
                <a:latin typeface="Times New Roman" pitchFamily="18" charset="0"/>
                <a:ea typeface="+mn-ea"/>
                <a:cs typeface="Arial" pitchFamily="34" charset="0"/>
              </a:defRPr>
            </a:lvl9pPr>
          </a:lstStyle>
          <a:p>
            <a:pPr marL="342900" indent="-342900">
              <a:buFont typeface="Arial" pitchFamily="34" charset="0"/>
              <a:buChar char="•"/>
              <a:defRPr/>
            </a:pPr>
            <a:r>
              <a:rPr lang="en-US" sz="2800" dirty="0">
                <a:solidFill>
                  <a:schemeClr val="tx1">
                    <a:lumMod val="65000"/>
                    <a:lumOff val="35000"/>
                  </a:schemeClr>
                </a:solidFill>
                <a:latin typeface="Arial Narrow" pitchFamily="34" charset="0"/>
                <a:cs typeface="+mn-cs"/>
              </a:rPr>
              <a:t>Follow us on Twitter: http://twitter.com/CalPERS</a:t>
            </a:r>
          </a:p>
          <a:p>
            <a:pPr marL="342900" indent="-342900">
              <a:buFont typeface="Arial" pitchFamily="34" charset="0"/>
              <a:buChar char="•"/>
              <a:defRPr/>
            </a:pPr>
            <a:r>
              <a:rPr lang="en-US" sz="2800" dirty="0">
                <a:solidFill>
                  <a:schemeClr val="tx1">
                    <a:lumMod val="65000"/>
                    <a:lumOff val="35000"/>
                  </a:schemeClr>
                </a:solidFill>
                <a:latin typeface="Arial Narrow" pitchFamily="34" charset="0"/>
                <a:cs typeface="+mn-cs"/>
              </a:rPr>
              <a:t>Find us on Facebook: http://facebook.com/myCalPERS</a:t>
            </a:r>
          </a:p>
          <a:p>
            <a:pPr marL="342900" indent="-342900">
              <a:buFont typeface="Arial" pitchFamily="34" charset="0"/>
              <a:buChar char="•"/>
              <a:defRPr/>
            </a:pPr>
            <a:r>
              <a:rPr lang="en-US" sz="2800" dirty="0">
                <a:solidFill>
                  <a:schemeClr val="tx1">
                    <a:lumMod val="65000"/>
                    <a:lumOff val="35000"/>
                  </a:schemeClr>
                </a:solidFill>
                <a:latin typeface="Arial Narrow" pitchFamily="34" charset="0"/>
                <a:cs typeface="+mn-cs"/>
              </a:rPr>
              <a:t>View videos on YouTube</a:t>
            </a:r>
          </a:p>
        </p:txBody>
      </p:sp>
      <p:sp>
        <p:nvSpPr>
          <p:cNvPr id="67593" name="Rectangle 4"/>
          <p:cNvSpPr>
            <a:spLocks noChangeArrowheads="1"/>
          </p:cNvSpPr>
          <p:nvPr/>
        </p:nvSpPr>
        <p:spPr bwMode="auto">
          <a:xfrm>
            <a:off x="457200" y="838200"/>
            <a:ext cx="6019800" cy="590931"/>
          </a:xfrm>
          <a:prstGeom prst="rect">
            <a:avLst/>
          </a:prstGeom>
          <a:noFill/>
          <a:ln>
            <a:noFill/>
          </a:ln>
          <a:extLst/>
        </p:spPr>
        <p:txBody>
          <a:bodyPr wrap="square">
            <a:spAutoFit/>
          </a:bodyPr>
          <a:lstStyle/>
          <a:p>
            <a:pPr fontAlgn="auto">
              <a:lnSpc>
                <a:spcPct val="90000"/>
              </a:lnSpc>
              <a:spcBef>
                <a:spcPct val="20000"/>
              </a:spcBef>
              <a:spcAft>
                <a:spcPts val="0"/>
              </a:spcAft>
              <a:buClr>
                <a:srgbClr val="808080"/>
              </a:buClr>
              <a:defRPr/>
            </a:pPr>
            <a:r>
              <a:rPr lang="en-US" sz="3600" dirty="0">
                <a:solidFill>
                  <a:srgbClr val="0065A1"/>
                </a:solidFill>
                <a:latin typeface="Arial Narrow" panose="020B0606020202030204" pitchFamily="34" charset="0"/>
                <a:ea typeface="+mj-ea"/>
                <a:cs typeface="Arial" pitchFamily="34" charset="0"/>
              </a:rPr>
              <a:t>Social Networking</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95" y="4084638"/>
            <a:ext cx="32194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425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Content Placeholder 2"/>
          <p:cNvSpPr>
            <a:spLocks noGrp="1"/>
          </p:cNvSpPr>
          <p:nvPr>
            <p:ph idx="1"/>
          </p:nvPr>
        </p:nvSpPr>
        <p:spPr>
          <a:xfrm>
            <a:off x="274320" y="1524000"/>
            <a:ext cx="8458200" cy="4525963"/>
          </a:xfrm>
        </p:spPr>
        <p:txBody>
          <a:bodyPr/>
          <a:lstStyle/>
          <a:p>
            <a:pPr marL="0" indent="0" algn="ctr">
              <a:buFontTx/>
              <a:buNone/>
            </a:pPr>
            <a:endParaRPr lang="en-US" sz="4400" dirty="0"/>
          </a:p>
          <a:p>
            <a:pPr marL="0" indent="0" algn="ctr">
              <a:buFontTx/>
              <a:buNone/>
            </a:pPr>
            <a:endParaRPr lang="en-US" dirty="0"/>
          </a:p>
        </p:txBody>
      </p:sp>
      <p:sp>
        <p:nvSpPr>
          <p:cNvPr id="130051" name="TextBox 1"/>
          <p:cNvSpPr txBox="1">
            <a:spLocks noChangeArrowheads="1"/>
          </p:cNvSpPr>
          <p:nvPr/>
        </p:nvSpPr>
        <p:spPr bwMode="auto">
          <a:xfrm>
            <a:off x="272753" y="905854"/>
            <a:ext cx="7162800" cy="590931"/>
          </a:xfrm>
          <a:prstGeom prst="rect">
            <a:avLst/>
          </a:prstGeom>
          <a:noFill/>
          <a:ln w="9525">
            <a:noFill/>
            <a:miter lim="800000"/>
            <a:headEnd/>
            <a:tailEnd/>
          </a:ln>
        </p:spPr>
        <p:txBody>
          <a:bodyPr>
            <a:spAutoFit/>
          </a:bodyPr>
          <a:lstStyle/>
          <a:p>
            <a:pPr>
              <a:lnSpc>
                <a:spcPct val="90000"/>
              </a:lnSpc>
              <a:spcBef>
                <a:spcPct val="20000"/>
              </a:spcBef>
              <a:buClr>
                <a:srgbClr val="808080"/>
              </a:buClr>
              <a:defRPr/>
            </a:pPr>
            <a:r>
              <a:rPr lang="en-US" sz="3600" dirty="0">
                <a:solidFill>
                  <a:srgbClr val="0065A1"/>
                </a:solidFill>
                <a:latin typeface="Arial Narrow" panose="020B0606020202030204" pitchFamily="34" charset="0"/>
                <a:ea typeface="+mj-ea"/>
                <a:cs typeface="Arial" pitchFamily="34" charset="0"/>
              </a:rPr>
              <a:t>Thank you for joining us today.</a:t>
            </a:r>
          </a:p>
        </p:txBody>
      </p:sp>
      <p:sp>
        <p:nvSpPr>
          <p:cNvPr id="2" name="Rectangle 1"/>
          <p:cNvSpPr/>
          <p:nvPr/>
        </p:nvSpPr>
        <p:spPr>
          <a:xfrm>
            <a:off x="272753" y="1905000"/>
            <a:ext cx="8566447" cy="3477875"/>
          </a:xfrm>
          <a:prstGeom prst="rect">
            <a:avLst/>
          </a:prstGeom>
        </p:spPr>
        <p:txBody>
          <a:bodyPr wrap="square">
            <a:spAutoFit/>
          </a:bodyPr>
          <a:lstStyle/>
          <a:p>
            <a:r>
              <a:rPr lang="en-US" sz="2200" dirty="0">
                <a:solidFill>
                  <a:schemeClr val="tx1">
                    <a:lumMod val="65000"/>
                    <a:lumOff val="35000"/>
                  </a:schemeClr>
                </a:solidFill>
                <a:latin typeface="Arial Narrow" pitchFamily="34" charset="0"/>
                <a:ea typeface="+mn-ea"/>
                <a:cs typeface="+mn-cs"/>
              </a:rPr>
              <a:t>The information provided in this presentation is for your convenience and reference as a general guide only and cannot be relied upon as an authoritative source for the law, practices, or policies of CalPERS. While CalPERS strives to include only accurate, timely and complete information in its employer training, sometimes information provided in printed materials may be or become inaccurate, untimely, incomplete, unclear or misleading. In all instances, the law then in effect, not this presentation, controls the application of the Public Employees' Retirement Law. It is the business partners responsibility to independently verify the accuracy of the information contained in this presentation before engaging in a course of action.</a:t>
            </a:r>
          </a:p>
        </p:txBody>
      </p:sp>
    </p:spTree>
    <p:extLst>
      <p:ext uri="{BB962C8B-B14F-4D97-AF65-F5344CB8AC3E}">
        <p14:creationId xmlns:p14="http://schemas.microsoft.com/office/powerpoint/2010/main" val="69799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p:cNvSpPr>
            <a:spLocks noChangeArrowheads="1"/>
          </p:cNvSpPr>
          <p:nvPr/>
        </p:nvSpPr>
        <p:spPr bwMode="auto">
          <a:xfrm>
            <a:off x="381000" y="671497"/>
            <a:ext cx="8549640"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90000"/>
              </a:lnSpc>
              <a:spcBef>
                <a:spcPct val="20000"/>
              </a:spcBef>
              <a:spcAft>
                <a:spcPct val="0"/>
              </a:spcAft>
              <a:buClr>
                <a:srgbClr val="808080"/>
              </a:buClr>
              <a:buFont typeface="Wingdings" pitchFamily="2" charset="2"/>
              <a:buNone/>
              <a:defRPr/>
            </a:pPr>
            <a:r>
              <a:rPr lang="en-US" sz="3600" dirty="0">
                <a:solidFill>
                  <a:srgbClr val="0065A1"/>
                </a:solidFill>
                <a:latin typeface="Arial Narrow" panose="020B0606020202030204" pitchFamily="34" charset="0"/>
                <a:ea typeface="+mj-ea"/>
                <a:cs typeface="Arial" panose="020B0604020202020204" pitchFamily="34" charset="0"/>
              </a:rPr>
              <a:t>System Access Administrator (SAA) </a:t>
            </a:r>
          </a:p>
        </p:txBody>
      </p:sp>
      <p:sp>
        <p:nvSpPr>
          <p:cNvPr id="2" name="TextBox 1"/>
          <p:cNvSpPr txBox="1"/>
          <p:nvPr/>
        </p:nvSpPr>
        <p:spPr>
          <a:xfrm>
            <a:off x="406087" y="1492685"/>
            <a:ext cx="7862344" cy="2212913"/>
          </a:xfrm>
          <a:prstGeom prst="rect">
            <a:avLst/>
          </a:prstGeom>
          <a:noFill/>
        </p:spPr>
        <p:txBody>
          <a:bodyPr wrap="square" rtlCol="0">
            <a:spAutoFit/>
          </a:bodyPr>
          <a:lstStyle/>
          <a:p>
            <a:pPr lvl="1" indent="-457200"/>
            <a:r>
              <a:rPr lang="en-US" sz="2800" dirty="0">
                <a:solidFill>
                  <a:schemeClr val="tx1">
                    <a:lumMod val="65000"/>
                    <a:lumOff val="35000"/>
                  </a:schemeClr>
                </a:solidFill>
                <a:latin typeface="Arial Narrow" panose="020B0606020202030204" pitchFamily="34" charset="0"/>
                <a:cs typeface="Arial" pitchFamily="34" charset="0"/>
              </a:rPr>
              <a:t>SAA responsibilities</a:t>
            </a:r>
          </a:p>
          <a:p>
            <a:pPr lvl="1" indent="-457200" fontAlgn="base">
              <a:lnSpc>
                <a:spcPct val="90000"/>
              </a:lnSpc>
              <a:spcBef>
                <a:spcPct val="20000"/>
              </a:spcBef>
              <a:spcAft>
                <a:spcPct val="0"/>
              </a:spcAft>
              <a:buFont typeface="Arial" pitchFamily="34" charset="0"/>
              <a:buChar char="•"/>
            </a:pPr>
            <a:r>
              <a:rPr lang="en-US" sz="2600" dirty="0">
                <a:solidFill>
                  <a:schemeClr val="tx1">
                    <a:lumMod val="65000"/>
                    <a:lumOff val="35000"/>
                  </a:schemeClr>
                </a:solidFill>
                <a:latin typeface="Arial Narrow" panose="020B0606020202030204" pitchFamily="34" charset="0"/>
                <a:cs typeface="Arial" pitchFamily="34" charset="0"/>
              </a:rPr>
              <a:t>Managing access roles for staff</a:t>
            </a:r>
          </a:p>
          <a:p>
            <a:pPr lvl="1" indent="-457200" fontAlgn="base">
              <a:lnSpc>
                <a:spcPct val="90000"/>
              </a:lnSpc>
              <a:spcBef>
                <a:spcPct val="20000"/>
              </a:spcBef>
              <a:spcAft>
                <a:spcPct val="0"/>
              </a:spcAft>
              <a:buFont typeface="Arial" pitchFamily="34" charset="0"/>
              <a:buChar char="•"/>
            </a:pPr>
            <a:r>
              <a:rPr lang="en-US" sz="2600" dirty="0">
                <a:solidFill>
                  <a:schemeClr val="tx1">
                    <a:lumMod val="65000"/>
                    <a:lumOff val="35000"/>
                  </a:schemeClr>
                </a:solidFill>
                <a:latin typeface="Arial Narrow" panose="020B0606020202030204" pitchFamily="34" charset="0"/>
                <a:cs typeface="Arial" pitchFamily="34" charset="0"/>
              </a:rPr>
              <a:t>Main point of contact for your agency</a:t>
            </a:r>
          </a:p>
          <a:p>
            <a:pPr lvl="1" indent="-457200" fontAlgn="base">
              <a:lnSpc>
                <a:spcPct val="90000"/>
              </a:lnSpc>
              <a:spcBef>
                <a:spcPct val="20000"/>
              </a:spcBef>
              <a:spcAft>
                <a:spcPct val="0"/>
              </a:spcAft>
              <a:buFont typeface="Arial" pitchFamily="34" charset="0"/>
              <a:buChar char="•"/>
            </a:pPr>
            <a:r>
              <a:rPr lang="en-US" sz="2600" dirty="0">
                <a:solidFill>
                  <a:schemeClr val="tx1">
                    <a:lumMod val="65000"/>
                    <a:lumOff val="35000"/>
                  </a:schemeClr>
                </a:solidFill>
                <a:latin typeface="Arial Narrow" panose="020B0606020202030204" pitchFamily="34" charset="0"/>
                <a:cs typeface="Arial" pitchFamily="34" charset="0"/>
              </a:rPr>
              <a:t>Maintaining accounts</a:t>
            </a:r>
          </a:p>
          <a:p>
            <a:pPr marL="914400" lvl="1" indent="-457200">
              <a:buFont typeface="Arial" panose="020B0604020202020204" pitchFamily="34" charset="0"/>
              <a:buChar char="•"/>
            </a:pPr>
            <a:endParaRPr lang="en-US" sz="2400" dirty="0">
              <a:solidFill>
                <a:srgbClr val="606060"/>
              </a:solidFill>
              <a:latin typeface="Arial Narrow" pitchFamily="34" charset="0"/>
              <a:cs typeface="Arial" charset="0"/>
            </a:endParaRPr>
          </a:p>
        </p:txBody>
      </p:sp>
    </p:spTree>
    <p:extLst>
      <p:ext uri="{BB962C8B-B14F-4D97-AF65-F5344CB8AC3E}">
        <p14:creationId xmlns:p14="http://schemas.microsoft.com/office/powerpoint/2010/main" val="101829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sz="4000" dirty="0">
                <a:solidFill>
                  <a:srgbClr val="0065A1"/>
                </a:solidFill>
                <a:cs typeface="Arial" panose="020B0604020202020204" pitchFamily="34" charset="0"/>
              </a:rPr>
              <a:t>System Access Administrator </a:t>
            </a:r>
            <a:br>
              <a:rPr lang="en-US" dirty="0">
                <a:solidFill>
                  <a:srgbClr val="0065A1"/>
                </a:solidFill>
                <a:cs typeface="Arial" panose="020B0604020202020204" pitchFamily="34" charset="0"/>
              </a:rPr>
            </a:br>
            <a:endParaRPr lang="en-US" dirty="0"/>
          </a:p>
        </p:txBody>
      </p:sp>
      <p:sp>
        <p:nvSpPr>
          <p:cNvPr id="3" name="Text Placeholder 2"/>
          <p:cNvSpPr>
            <a:spLocks noGrp="1"/>
          </p:cNvSpPr>
          <p:nvPr>
            <p:ph type="body" sz="half" idx="1"/>
          </p:nvPr>
        </p:nvSpPr>
        <p:spPr/>
        <p:txBody>
          <a:bodyPr/>
          <a:lstStyle/>
          <a:p>
            <a:pPr marL="0" indent="0">
              <a:buNone/>
            </a:pPr>
            <a:r>
              <a:rPr lang="en-US" dirty="0">
                <a:cs typeface="Arial" charset="0"/>
              </a:rPr>
              <a:t>New Contact Checklist</a:t>
            </a:r>
          </a:p>
          <a:p>
            <a:pPr marL="465138" lvl="1" indent="-465138" fontAlgn="base">
              <a:lnSpc>
                <a:spcPct val="90000"/>
              </a:lnSpc>
              <a:spcAft>
                <a:spcPct val="0"/>
              </a:spcAft>
              <a:buFont typeface="Arial" pitchFamily="34" charset="0"/>
              <a:buChar char="•"/>
            </a:pPr>
            <a:r>
              <a:rPr lang="en-US" dirty="0">
                <a:ea typeface="ＭＳ Ｐゴシック"/>
                <a:cs typeface="Arial" pitchFamily="34" charset="0"/>
              </a:rPr>
              <a:t>Meant to aid employers with SAA responsibilities</a:t>
            </a:r>
          </a:p>
          <a:p>
            <a:endParaRPr lang="en-US" dirty="0"/>
          </a:p>
        </p:txBody>
      </p:sp>
      <p:sp>
        <p:nvSpPr>
          <p:cNvPr id="4" name="Content Placeholder 3"/>
          <p:cNvSpPr>
            <a:spLocks noGrp="1"/>
          </p:cNvSpPr>
          <p:nvPr>
            <p:ph sz="half" idx="2"/>
          </p:nvPr>
        </p:nvSpPr>
        <p:spPr/>
        <p:txBody>
          <a:bodyPr/>
          <a:lstStyle/>
          <a:p>
            <a:pPr marL="0" indent="0">
              <a:buNone/>
            </a:pPr>
            <a:r>
              <a:rPr lang="en-US" dirty="0">
                <a:cs typeface="Arial" charset="0"/>
              </a:rPr>
              <a:t>User Access Exit Checklist</a:t>
            </a:r>
          </a:p>
          <a:p>
            <a:pPr marL="465138" lvl="1" indent="-404813" fontAlgn="base">
              <a:lnSpc>
                <a:spcPct val="90000"/>
              </a:lnSpc>
              <a:spcAft>
                <a:spcPct val="0"/>
              </a:spcAft>
              <a:buFont typeface="Arial" pitchFamily="34" charset="0"/>
              <a:buChar char="•"/>
            </a:pPr>
            <a:r>
              <a:rPr lang="en-US" dirty="0">
                <a:ea typeface="ＭＳ Ｐゴシック"/>
                <a:cs typeface="Arial" pitchFamily="34" charset="0"/>
              </a:rPr>
              <a:t>Deactivate contacts</a:t>
            </a:r>
          </a:p>
          <a:p>
            <a:pPr marL="465138" lvl="1" indent="-404813" fontAlgn="base">
              <a:lnSpc>
                <a:spcPct val="90000"/>
              </a:lnSpc>
              <a:spcAft>
                <a:spcPct val="0"/>
              </a:spcAft>
              <a:buFont typeface="Arial" pitchFamily="34" charset="0"/>
              <a:buChar char="•"/>
            </a:pPr>
            <a:r>
              <a:rPr lang="en-US" dirty="0">
                <a:ea typeface="ＭＳ Ｐゴシック"/>
                <a:cs typeface="Arial" pitchFamily="34" charset="0"/>
              </a:rPr>
              <a:t>Reactivate a user account </a:t>
            </a:r>
          </a:p>
          <a:p>
            <a:pPr marL="465138" lvl="1" indent="-404813" fontAlgn="base">
              <a:lnSpc>
                <a:spcPct val="90000"/>
              </a:lnSpc>
              <a:spcAft>
                <a:spcPct val="0"/>
              </a:spcAft>
              <a:buFont typeface="Arial" pitchFamily="34" charset="0"/>
              <a:buChar char="•"/>
            </a:pPr>
            <a:r>
              <a:rPr lang="en-US" dirty="0">
                <a:ea typeface="ＭＳ Ｐゴシック"/>
                <a:cs typeface="Arial" pitchFamily="34" charset="0"/>
              </a:rPr>
              <a:t>Locking and unlocking </a:t>
            </a:r>
          </a:p>
          <a:p>
            <a:pPr marL="465138" lvl="1" indent="-404813" fontAlgn="base">
              <a:lnSpc>
                <a:spcPct val="90000"/>
              </a:lnSpc>
              <a:spcAft>
                <a:spcPct val="0"/>
              </a:spcAft>
              <a:buFont typeface="Arial" pitchFamily="34" charset="0"/>
              <a:buChar char="•"/>
            </a:pPr>
            <a:r>
              <a:rPr lang="en-US" dirty="0">
                <a:ea typeface="ＭＳ Ｐゴシック"/>
                <a:cs typeface="Arial" pitchFamily="34" charset="0"/>
              </a:rPr>
              <a:t>Deleting accounts</a:t>
            </a:r>
          </a:p>
          <a:p>
            <a:endParaRPr lang="en-US" dirty="0"/>
          </a:p>
        </p:txBody>
      </p:sp>
    </p:spTree>
    <p:extLst>
      <p:ext uri="{BB962C8B-B14F-4D97-AF65-F5344CB8AC3E}">
        <p14:creationId xmlns:p14="http://schemas.microsoft.com/office/powerpoint/2010/main" val="1302908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64" y="685800"/>
            <a:ext cx="877270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4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99E1C8-165D-4827-8BF9-987EF8E787C4}"/>
              </a:ext>
            </a:extLst>
          </p:cNvPr>
          <p:cNvSpPr/>
          <p:nvPr/>
        </p:nvSpPr>
        <p:spPr>
          <a:xfrm>
            <a:off x="76200" y="2133600"/>
            <a:ext cx="1219200" cy="457200"/>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4DC01EF-4EC9-45F6-9C5A-97DF26FA0AE8}"/>
              </a:ext>
            </a:extLst>
          </p:cNvPr>
          <p:cNvPicPr>
            <a:picLocks noChangeAspect="1"/>
          </p:cNvPicPr>
          <p:nvPr/>
        </p:nvPicPr>
        <p:blipFill>
          <a:blip r:embed="rId3"/>
          <a:stretch>
            <a:fillRect/>
          </a:stretch>
        </p:blipFill>
        <p:spPr>
          <a:xfrm>
            <a:off x="0" y="46596"/>
            <a:ext cx="9144000" cy="5949550"/>
          </a:xfrm>
          <a:prstGeom prst="rect">
            <a:avLst/>
          </a:prstGeom>
        </p:spPr>
      </p:pic>
      <p:sp>
        <p:nvSpPr>
          <p:cNvPr id="3" name="Rectangle 2">
            <a:extLst>
              <a:ext uri="{FF2B5EF4-FFF2-40B4-BE49-F238E27FC236}">
                <a16:creationId xmlns:a16="http://schemas.microsoft.com/office/drawing/2014/main" id="{451C9B0E-10B8-4C4B-BB62-52F99937E753}"/>
              </a:ext>
            </a:extLst>
          </p:cNvPr>
          <p:cNvSpPr/>
          <p:nvPr/>
        </p:nvSpPr>
        <p:spPr>
          <a:xfrm>
            <a:off x="0" y="2286000"/>
            <a:ext cx="533400" cy="457200"/>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122226"/>
      </p:ext>
    </p:extLst>
  </p:cSld>
  <p:clrMapOvr>
    <a:masterClrMapping/>
  </p:clrMapOvr>
</p:sld>
</file>

<file path=ppt/theme/theme1.xml><?xml version="1.0" encoding="utf-8"?>
<a:theme xmlns:a="http://schemas.openxmlformats.org/drawingml/2006/main" name="CSOD_Webinar_PPT_Template_0.1">
  <a:themeElements>
    <a:clrScheme name="">
      <a:dk1>
        <a:srgbClr val="004080"/>
      </a:dk1>
      <a:lt1>
        <a:srgbClr val="FFFFFF"/>
      </a:lt1>
      <a:dk2>
        <a:srgbClr val="004080"/>
      </a:dk2>
      <a:lt2>
        <a:srgbClr val="808080"/>
      </a:lt2>
      <a:accent1>
        <a:srgbClr val="BBE0E3"/>
      </a:accent1>
      <a:accent2>
        <a:srgbClr val="333399"/>
      </a:accent2>
      <a:accent3>
        <a:srgbClr val="FFFFFF"/>
      </a:accent3>
      <a:accent4>
        <a:srgbClr val="00356C"/>
      </a:accent4>
      <a:accent5>
        <a:srgbClr val="DAEDEF"/>
      </a:accent5>
      <a:accent6>
        <a:srgbClr val="2D2D8A"/>
      </a:accent6>
      <a:hlink>
        <a:srgbClr val="009999"/>
      </a:hlink>
      <a:folHlink>
        <a:srgbClr val="99CC00"/>
      </a:folHlink>
    </a:clrScheme>
    <a:fontScheme name="Blank Presentation">
      <a:majorFont>
        <a:latin typeface="Arial Narrow"/>
        <a:ea typeface="ＭＳ Ｐゴシック"/>
        <a:cs typeface="ＭＳ Ｐゴシック"/>
      </a:majorFont>
      <a:minorFont>
        <a:latin typeface="Arial Narrow"/>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lPERS Extern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lPRES External PPP_PC">
  <a:themeElements>
    <a:clrScheme name="">
      <a:dk1>
        <a:srgbClr val="004080"/>
      </a:dk1>
      <a:lt1>
        <a:srgbClr val="FFFFFF"/>
      </a:lt1>
      <a:dk2>
        <a:srgbClr val="004080"/>
      </a:dk2>
      <a:lt2>
        <a:srgbClr val="808080"/>
      </a:lt2>
      <a:accent1>
        <a:srgbClr val="BBE0E3"/>
      </a:accent1>
      <a:accent2>
        <a:srgbClr val="333399"/>
      </a:accent2>
      <a:accent3>
        <a:srgbClr val="FFFFFF"/>
      </a:accent3>
      <a:accent4>
        <a:srgbClr val="00356C"/>
      </a:accent4>
      <a:accent5>
        <a:srgbClr val="DAEDEF"/>
      </a:accent5>
      <a:accent6>
        <a:srgbClr val="2D2D8A"/>
      </a:accent6>
      <a:hlink>
        <a:srgbClr val="009999"/>
      </a:hlink>
      <a:folHlink>
        <a:srgbClr val="99CC00"/>
      </a:folHlink>
    </a:clrScheme>
    <a:fontScheme name="Blank Presentation">
      <a:majorFont>
        <a:latin typeface="Arial Narrow"/>
        <a:ea typeface="ＭＳ Ｐゴシック"/>
        <a:cs typeface="ＭＳ Ｐゴシック"/>
      </a:majorFont>
      <a:minorFont>
        <a:latin typeface="Arial Narrow"/>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alPERS Extern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alPERS Extern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alPRES External PPP_PC">
  <a:themeElements>
    <a:clrScheme name="">
      <a:dk1>
        <a:srgbClr val="004080"/>
      </a:dk1>
      <a:lt1>
        <a:srgbClr val="FFFFFF"/>
      </a:lt1>
      <a:dk2>
        <a:srgbClr val="004080"/>
      </a:dk2>
      <a:lt2>
        <a:srgbClr val="808080"/>
      </a:lt2>
      <a:accent1>
        <a:srgbClr val="BBE0E3"/>
      </a:accent1>
      <a:accent2>
        <a:srgbClr val="333399"/>
      </a:accent2>
      <a:accent3>
        <a:srgbClr val="FFFFFF"/>
      </a:accent3>
      <a:accent4>
        <a:srgbClr val="00356C"/>
      </a:accent4>
      <a:accent5>
        <a:srgbClr val="DAEDEF"/>
      </a:accent5>
      <a:accent6>
        <a:srgbClr val="2D2D8A"/>
      </a:accent6>
      <a:hlink>
        <a:srgbClr val="009999"/>
      </a:hlink>
      <a:folHlink>
        <a:srgbClr val="99CC00"/>
      </a:folHlink>
    </a:clrScheme>
    <a:fontScheme name="Blank Presentation">
      <a:majorFont>
        <a:latin typeface="Arial Narrow"/>
        <a:ea typeface="ＭＳ Ｐゴシック"/>
        <a:cs typeface="ＭＳ Ｐゴシック"/>
      </a:majorFont>
      <a:minorFont>
        <a:latin typeface="Arial Narrow"/>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alPERS Extern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alPERS Extern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E45BC936D4D548A9E495258D6D971A" ma:contentTypeVersion="9" ma:contentTypeDescription="Create a new document." ma:contentTypeScope="" ma:versionID="4d0240f823d109fe3b95da54d307b041">
  <xsd:schema xmlns:xsd="http://www.w3.org/2001/XMLSchema" xmlns:xs="http://www.w3.org/2001/XMLSchema" xmlns:p="http://schemas.microsoft.com/office/2006/metadata/properties" xmlns:ns1="http://schemas.microsoft.com/sharepoint/v3" xmlns:ns4="d09d1775-0ef4-463c-b37e-63d33e6c9716" targetNamespace="http://schemas.microsoft.com/office/2006/metadata/properties" ma:root="true" ma:fieldsID="d9d4230a20a07442b5171767d4ac5db0" ns1:_="" ns4:_="">
    <xsd:import namespace="http://schemas.microsoft.com/sharepoint/v3"/>
    <xsd:import namespace="d09d1775-0ef4-463c-b37e-63d33e6c9716"/>
    <xsd:element name="properties">
      <xsd:complexType>
        <xsd:sequence>
          <xsd:element name="documentManagement">
            <xsd:complexType>
              <xsd:all>
                <xsd:element ref="ns1:PublishingStartDate" minOccurs="0"/>
                <xsd:element ref="ns1:PublishingExpirationDate" minOccurs="0"/>
                <xsd:element ref="ns1:KpiDescription" minOccurs="0"/>
                <xsd:element ref="ns4:CHR_x0020_Unit"/>
                <xsd:element ref="ns4:Program_x003a_Program_x0020_role" minOccurs="0"/>
                <xsd:element ref="ns4:SharedWithUsers" minOccurs="0"/>
                <xsd:element ref="ns4:_x0035_08_x0020_Accessible" minOccurs="0"/>
                <xsd:element ref="ns4:Remediat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KpiDescription" ma:index="11" nillable="true" ma:displayName="Description" ma:description="The description provides information about the purpose of the goal." ma:internalName="Kpi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9d1775-0ef4-463c-b37e-63d33e6c9716" elementFormDefault="qualified">
    <xsd:import namespace="http://schemas.microsoft.com/office/2006/documentManagement/types"/>
    <xsd:import namespace="http://schemas.microsoft.com/office/infopath/2007/PartnerControls"/>
    <xsd:element name="CHR_x0020_Unit" ma:index="13" ma:displayName="Program" ma:description="Listing of division units." ma:list="{105bd9b9-9305-4025-9c2f-d796fb1e1b3c}" ma:internalName="CHR_x0020_Unit" ma:showField="Title" ma:web="d09d1775-0ef4-463c-b37e-63d33e6c9716">
      <xsd:simpleType>
        <xsd:restriction base="dms:Lookup"/>
      </xsd:simpleType>
    </xsd:element>
    <xsd:element name="Program_x003a_Program_x0020_role" ma:index="14" nillable="true" ma:displayName="Program:Program role" ma:list="{105bd9b9-9305-4025-9c2f-d796fb1e1b3c}" ma:internalName="Program_x003A_Program_x0020_role" ma:readOnly="true" ma:showField="PublishingContactName" ma:web="d09d1775-0ef4-463c-b37e-63d33e6c9716">
      <xsd:simpleType>
        <xsd:restriction base="dms:Lookup"/>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35_08_x0020_Accessible" ma:index="16" nillable="true" ma:displayName="Is Accessible" ma:default="FALSE" ma:format="Dropdown" ma:internalName="_x0035_08_x0020_Accessible">
      <xsd:simpleType>
        <xsd:restriction base="dms:Choice">
          <xsd:enumeration value="TRUE"/>
          <xsd:enumeration value="FALSE"/>
        </xsd:restriction>
      </xsd:simpleType>
    </xsd:element>
    <xsd:element name="RemediatedBy" ma:index="17" nillable="true" ma:displayName="RemediatedBy" ma:internalName="Remedi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HR_x0020_Unit xmlns="d09d1775-0ef4-463c-b37e-63d33e6c9716">51</CHR_x0020_Unit>
    <KpiDescription xmlns="http://schemas.microsoft.com/sharepoint/v3">CalPERS BAM presentation</KpiDescription>
    <PublishingExpirationDate xmlns="http://schemas.microsoft.com/sharepoint/v3" xsi:nil="true"/>
    <PublishingStartDate xmlns="http://schemas.microsoft.com/sharepoint/v3" xsi:nil="true"/>
    <_x0035_08_x0020_Accessible xmlns="d09d1775-0ef4-463c-b37e-63d33e6c9716">FALSE</_x0035_08_x0020_Accessible>
    <RemediatedBy xmlns="d09d1775-0ef4-463c-b37e-63d33e6c9716" xsi:nil="true"/>
  </documentManagement>
</p:properties>
</file>

<file path=customXml/itemProps1.xml><?xml version="1.0" encoding="utf-8"?>
<ds:datastoreItem xmlns:ds="http://schemas.openxmlformats.org/officeDocument/2006/customXml" ds:itemID="{970366C1-6476-4BC3-858F-B2D0CA84E3EB}"/>
</file>

<file path=customXml/itemProps2.xml><?xml version="1.0" encoding="utf-8"?>
<ds:datastoreItem xmlns:ds="http://schemas.openxmlformats.org/officeDocument/2006/customXml" ds:itemID="{1D7F18FA-F9B6-463C-B183-7EC5FB8CAAD1}"/>
</file>

<file path=customXml/itemProps3.xml><?xml version="1.0" encoding="utf-8"?>
<ds:datastoreItem xmlns:ds="http://schemas.openxmlformats.org/officeDocument/2006/customXml" ds:itemID="{D667F527-5B3E-4B23-AE5E-0055304DC33D}"/>
</file>

<file path=docProps/app.xml><?xml version="1.0" encoding="utf-8"?>
<Properties xmlns="http://schemas.openxmlformats.org/officeDocument/2006/extended-properties" xmlns:vt="http://schemas.openxmlformats.org/officeDocument/2006/docPropsVTypes">
  <Template/>
  <TotalTime>9009</TotalTime>
  <Words>1752</Words>
  <Application>Microsoft Office PowerPoint</Application>
  <PresentationFormat>On-screen Show (4:3)</PresentationFormat>
  <Paragraphs>527</Paragraphs>
  <Slides>56</Slides>
  <Notes>56</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56</vt:i4>
      </vt:variant>
    </vt:vector>
  </HeadingPairs>
  <TitlesOfParts>
    <vt:vector size="72" baseType="lpstr">
      <vt:lpstr>ＭＳ Ｐゴシック</vt:lpstr>
      <vt:lpstr>ＭＳ Ｐゴシック</vt:lpstr>
      <vt:lpstr>Arial</vt:lpstr>
      <vt:lpstr>Arial Narrow</vt:lpstr>
      <vt:lpstr>Calibri</vt:lpstr>
      <vt:lpstr>Times</vt:lpstr>
      <vt:lpstr>Times New Roman</vt:lpstr>
      <vt:lpstr>Wingdings</vt:lpstr>
      <vt:lpstr>CSOD_Webinar_PPT_Template_0.1</vt:lpstr>
      <vt:lpstr>CalPERS External Template</vt:lpstr>
      <vt:lpstr>CalPRES External PPP_PC</vt:lpstr>
      <vt:lpstr>1_CalPERS External Template</vt:lpstr>
      <vt:lpstr>3_CalPERS External Template</vt:lpstr>
      <vt:lpstr>1_CalPRES External PPP_PC</vt:lpstr>
      <vt:lpstr>2_CalPERS External Template</vt:lpstr>
      <vt:lpstr>4_CalPERS External Template</vt:lpstr>
      <vt:lpstr>State Employer  Business Rules for BAM  </vt:lpstr>
      <vt:lpstr>PowerPoint Presentation</vt:lpstr>
      <vt:lpstr>PowerPoint Presentation</vt:lpstr>
      <vt:lpstr>PowerPoint Presentation</vt:lpstr>
      <vt:lpstr>PowerPoint Presentation</vt:lpstr>
      <vt:lpstr>PowerPoint Presentation</vt:lpstr>
      <vt:lpstr>System Access Administrator  </vt:lpstr>
      <vt:lpstr>PowerPoint Presentation</vt:lpstr>
      <vt:lpstr>PowerPoint Presentation</vt:lpstr>
      <vt:lpstr>Document History</vt:lpstr>
      <vt:lpstr>PowerPoint Presentation</vt:lpstr>
      <vt:lpstr>Membership Qualifications</vt:lpstr>
      <vt:lpstr>Identifying membership status</vt:lpstr>
      <vt:lpstr>PowerPoint Presentation</vt:lpstr>
      <vt:lpstr>PowerPoint Presentation</vt:lpstr>
      <vt:lpstr>Identifying membership eligibility</vt:lpstr>
      <vt:lpstr>Identifying membership eligibility </vt:lpstr>
      <vt:lpstr>PowerPoint Presentation</vt:lpstr>
      <vt:lpstr>PowerPoint Presentation</vt:lpstr>
      <vt:lpstr>PowerPoint Presentation</vt:lpstr>
      <vt:lpstr>Documenting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 Codes</vt:lpstr>
      <vt:lpstr>PowerPoint Presentation</vt:lpstr>
      <vt:lpstr>PowerPoint Presentation</vt:lpstr>
      <vt:lpstr>Benefits</vt:lpstr>
      <vt:lpstr>Retirement Formulas – Miscellaneous                </vt:lpstr>
      <vt:lpstr>Retirement Formulas – Safety</vt:lpstr>
      <vt:lpstr>PowerPoint Presentation</vt:lpstr>
      <vt:lpstr>PowerPoint Presentation</vt:lpstr>
      <vt:lpstr>State Second Tier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After Retirement</vt:lpstr>
      <vt:lpstr>PowerPoint Presentation</vt:lpstr>
      <vt:lpstr>PowerPoint Presentation</vt:lpstr>
      <vt:lpstr>PowerPoint Presentation</vt:lpstr>
      <vt:lpstr>Resources</vt:lpstr>
      <vt:lpstr>PowerPoint Presentation</vt:lpstr>
      <vt:lpstr>Employer and Member Education</vt:lpstr>
      <vt:lpstr>PowerPoint Presentation</vt:lpstr>
      <vt:lpstr>PowerPoint Presentation</vt:lpstr>
    </vt:vector>
  </TitlesOfParts>
  <Manager>Gerald Tafoya-Perry</Manager>
  <Company>CalPERS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State Business Rules</dc:title>
  <dc:creator>Employer Education Unit One</dc:creator>
  <cp:keywords>CalPERS, BAM presentation</cp:keywords>
  <cp:lastModifiedBy>Harris, Andrea</cp:lastModifiedBy>
  <cp:revision>915</cp:revision>
  <cp:lastPrinted>2017-03-08T21:06:05Z</cp:lastPrinted>
  <dcterms:created xsi:type="dcterms:W3CDTF">2011-12-12T20:10:42Z</dcterms:created>
  <dcterms:modified xsi:type="dcterms:W3CDTF">2019-03-13T21:14:56Z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0x01010035E45BC936D4D548A9E495258D6D971A</vt:lpwstr>
  </property>
</Properties>
</file>